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92" r:id="rId6"/>
  </p:sldMasterIdLst>
  <p:notesMasterIdLst>
    <p:notesMasterId r:id="rId16"/>
  </p:notesMasterIdLst>
  <p:sldIdLst>
    <p:sldId id="623" r:id="rId7"/>
    <p:sldId id="620" r:id="rId8"/>
    <p:sldId id="619" r:id="rId9"/>
    <p:sldId id="624" r:id="rId10"/>
    <p:sldId id="625" r:id="rId11"/>
    <p:sldId id="626" r:id="rId12"/>
    <p:sldId id="628" r:id="rId13"/>
    <p:sldId id="627" r:id="rId14"/>
    <p:sldId id="629" r:id="rId15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78B92E-B95C-B41C-34EE-237F5E36B661}" name="Amanda Hughes" initials="AH" userId="S::Amanda.Hughes@sefton.gov.uk::0b02a372-8add-4c31-bba1-3e40b329655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McMahon" initials="JM" lastIdx="2" clrIdx="0">
    <p:extLst>
      <p:ext uri="{19B8F6BF-5375-455C-9EA6-DF929625EA0E}">
        <p15:presenceInfo xmlns:p15="http://schemas.microsoft.com/office/powerpoint/2012/main" userId="S-1-5-21-3374184659-3759091614-2557151559-63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AF3"/>
    <a:srgbClr val="76D6FF"/>
    <a:srgbClr val="0078A9"/>
    <a:srgbClr val="A4316E"/>
    <a:srgbClr val="3D8E90"/>
    <a:srgbClr val="FFFC00"/>
    <a:srgbClr val="334D99"/>
    <a:srgbClr val="96C256"/>
    <a:srgbClr val="188751"/>
    <a:srgbClr val="916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/>
          <a:lstStyle>
            <a:lvl1pPr algn="r">
              <a:defRPr sz="1200"/>
            </a:lvl1pPr>
          </a:lstStyle>
          <a:p>
            <a:fld id="{DB0E08FD-97AC-478E-8205-0BD3B80F36C3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1838"/>
            <a:ext cx="4872038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27" tIns="44813" rIns="89627" bIns="448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89627" tIns="44813" rIns="89627" bIns="448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264228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 anchor="b"/>
          <a:lstStyle>
            <a:lvl1pPr algn="r">
              <a:defRPr sz="1200"/>
            </a:lvl1pPr>
          </a:lstStyle>
          <a:p>
            <a:fld id="{3CC0F6CB-CB1D-4198-A963-ABA1B2607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9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0F6CB-CB1D-4198-A963-ABA1B26078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59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0F6CB-CB1D-4198-A963-ABA1B26078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5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5253-1F96-B042-B3F6-7B4711AA2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708" y="548680"/>
            <a:ext cx="7087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8A89E-DB34-3F45-91EB-A48FA453A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708" y="3140968"/>
            <a:ext cx="7087200" cy="2592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3143B6-BE33-2740-AA9F-61738D9CD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708" y="5820696"/>
            <a:ext cx="1541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818870-36D2-614C-8FF9-ABCCA100A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5776" y="5820696"/>
            <a:ext cx="4554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110729-EBB6-6B46-951D-1E0C80FA7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0656" y="5820696"/>
            <a:ext cx="1014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4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5253-1F96-B042-B3F6-7B4711AA2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708" y="548680"/>
            <a:ext cx="7087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8A89E-DB34-3F45-91EB-A48FA453A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708" y="3140968"/>
            <a:ext cx="7087200" cy="259228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3143B6-BE33-2740-AA9F-61738D9CD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708" y="5820698"/>
            <a:ext cx="1541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818870-36D2-614C-8FF9-ABCCA100A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5777" y="5820698"/>
            <a:ext cx="4554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110729-EBB6-6B46-951D-1E0C80FA7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0657" y="5820698"/>
            <a:ext cx="1014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4B7887-471A-3B49-B0FF-61B19344A2DF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2F454C-C0E7-D744-840E-ABE01DD3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6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E8A73-4B7C-244B-9E1F-D560A71C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138" y="1734271"/>
            <a:ext cx="7143263" cy="3998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BA0DE-42D4-344C-AAA4-C3E8E09A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EC71C-2B21-F749-873E-5F90F6DA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D7BDF-3644-6E41-B98A-AD730936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4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5D91FF-8F08-9648-AE2A-BF8C346101EC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22E838-83F6-D14B-A577-6688DFF9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6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00564-BE56-DC4F-A94E-6F3AD6B7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708" y="1772815"/>
            <a:ext cx="7110630" cy="39604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2997-957E-A349-95F7-4F6808D0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F0F73-271D-734C-A66C-5334DE99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C0D5A-726E-0246-8709-95568F6F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2B38D3-5CBB-E948-96FE-928041F4C333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11428D-2866-2F47-9FC4-BF4574C5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6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3A4C-AAD6-2D41-9522-4F2C5FCD1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708" y="1772819"/>
            <a:ext cx="3481092" cy="39604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1EDFB-A95D-C549-A6CB-28D035847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772819"/>
            <a:ext cx="3629538" cy="39604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EF26F-D245-7247-80E2-01724A57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71F3-9A62-E848-9390-4921C72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2F459-9637-194E-A6A6-44F93C91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25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E42D67-86C9-EA4A-81A5-BFBECC95357A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12FCF8-93A3-334E-9857-4D331220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6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53F96-F908-054B-8ED3-47B59C47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138" y="1700810"/>
            <a:ext cx="3542864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A6BB9-0690-D94B-AA65-E78415AB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9137" y="2524720"/>
            <a:ext cx="3542865" cy="3208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71CC0-E716-D743-9246-57349E6F4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2" y="1700808"/>
            <a:ext cx="3610062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A30F1-D01D-F44A-8A6A-59AAF886E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99490" y="2524721"/>
            <a:ext cx="3582575" cy="3208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BADBB22-CC71-B64C-969E-48A107C5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708" y="5820698"/>
            <a:ext cx="1541068" cy="365125"/>
          </a:xfrm>
        </p:spPr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0BC8987-9E53-6146-A387-E2B43521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7" y="5820698"/>
            <a:ext cx="45548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1271F28-A29B-2042-8FEC-CFF96F41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657" y="5820698"/>
            <a:ext cx="1014682" cy="365125"/>
          </a:xfrm>
        </p:spPr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1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214831-3C6C-4244-B08D-5AFB8DF7FB00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D4672-2235-D246-A19E-045260BA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D4A59-A785-8F46-AB68-6A619930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0D394-F826-5A4F-8377-C8213DE5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FE0BF-0C2F-F848-B6E6-7D93C8B3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8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E0FFB-87EC-BF48-9862-66B3C56B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EEF6A-0282-704B-B92D-D3594D1B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642C5-8EB9-2044-8E54-B7CF1249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4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E9D2-C071-604B-88EC-808B092B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620688"/>
            <a:ext cx="3168352" cy="15841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A39F-F090-D14C-8D38-44FB02002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51" y="620690"/>
            <a:ext cx="3896188" cy="51125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435F3-D5AF-7543-BD43-FB8507918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601" y="2276871"/>
            <a:ext cx="3168352" cy="345638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1B82F-D6AD-F445-B80E-333706AA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6E462-F80F-974D-9669-18061367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6347D-C8E0-D842-B13D-873BC670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6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AD828-53F7-6646-A700-D0694793C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43375" y="620690"/>
            <a:ext cx="4629150" cy="51125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C86BC-08A2-D44B-BD87-B60947DF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2005F-4168-9449-865A-98DEA0C1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F3EC5-6101-0746-AF4C-2BEDC095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A8AB9B-F77C-B745-B391-BB783E79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620688"/>
            <a:ext cx="3168352" cy="15841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B860062-4DB8-6146-80C8-40A533CCA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601" y="2276871"/>
            <a:ext cx="3168352" cy="345638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27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5253-1F96-B042-B3F6-7B4711AA2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708" y="548680"/>
            <a:ext cx="7087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8A89E-DB34-3F45-91EB-A48FA453A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708" y="3140968"/>
            <a:ext cx="7087200" cy="2592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3143B6-BE33-2740-AA9F-61738D9CD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708" y="5820696"/>
            <a:ext cx="1541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818870-36D2-614C-8FF9-ABCCA100A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5776" y="5820696"/>
            <a:ext cx="4554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110729-EBB6-6B46-951D-1E0C80FA7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0656" y="5820696"/>
            <a:ext cx="1014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5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4B7887-471A-3B49-B0FF-61B19344A2DF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2F454C-C0E7-D744-840E-ABE01DD3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E8A73-4B7C-244B-9E1F-D560A71C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137" y="1734269"/>
            <a:ext cx="7143263" cy="3998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BA0DE-42D4-344C-AAA4-C3E8E09A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EC71C-2B21-F749-873E-5F90F6DA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D7BDF-3644-6E41-B98A-AD730936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57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4B7887-471A-3B49-B0FF-61B19344A2DF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2F454C-C0E7-D744-840E-ABE01DD3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E8A73-4B7C-244B-9E1F-D560A71C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137" y="1734269"/>
            <a:ext cx="7143263" cy="3998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BA0DE-42D4-344C-AAA4-C3E8E09A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EC71C-2B21-F749-873E-5F90F6DA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D7BDF-3644-6E41-B98A-AD730936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4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5D91FF-8F08-9648-AE2A-BF8C346101EC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22E838-83F6-D14B-A577-6688DFF9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00564-BE56-DC4F-A94E-6F3AD6B7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708" y="1772815"/>
            <a:ext cx="7110630" cy="39604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2997-957E-A349-95F7-4F6808D0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F0F73-271D-734C-A66C-5334DE99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C0D5A-726E-0246-8709-95568F6F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2B38D3-5CBB-E948-96FE-928041F4C333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11428D-2866-2F47-9FC4-BF4574C5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3A4C-AAD6-2D41-9522-4F2C5FCD1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708" y="1772817"/>
            <a:ext cx="3481092" cy="39604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1EDFB-A95D-C549-A6CB-28D035847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772817"/>
            <a:ext cx="3629538" cy="39604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EF26F-D245-7247-80E2-01724A57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71F3-9A62-E848-9390-4921C72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2F459-9637-194E-A6A6-44F93C91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40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E42D67-86C9-EA4A-81A5-BFBECC95357A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12FCF8-93A3-334E-9857-4D331220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53F96-F908-054B-8ED3-47B59C47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137" y="1700808"/>
            <a:ext cx="3542864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A6BB9-0690-D94B-AA65-E78415AB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9136" y="2524720"/>
            <a:ext cx="3542865" cy="3208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71CC0-E716-D743-9246-57349E6F4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2" y="1700806"/>
            <a:ext cx="3610062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A30F1-D01D-F44A-8A6A-59AAF886E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99489" y="2524719"/>
            <a:ext cx="3582575" cy="3208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BADBB22-CC71-B64C-969E-48A107C5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708" y="5820696"/>
            <a:ext cx="1541068" cy="365125"/>
          </a:xfrm>
        </p:spPr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0BC8987-9E53-6146-A387-E2B43521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5820696"/>
            <a:ext cx="45548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1271F28-A29B-2042-8FEC-CFF96F41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656" y="5820696"/>
            <a:ext cx="1014682" cy="365125"/>
          </a:xfrm>
        </p:spPr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8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214831-3C6C-4244-B08D-5AFB8DF7FB00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D4672-2235-D246-A19E-045260BA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D4A59-A785-8F46-AB68-6A619930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0D394-F826-5A4F-8377-C8213DE5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FE0BF-0C2F-F848-B6E6-7D93C8B3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49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E0FFB-87EC-BF48-9862-66B3C56B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EEF6A-0282-704B-B92D-D3594D1B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642C5-8EB9-2044-8E54-B7CF1249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E9D2-C071-604B-88EC-808B092B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20688"/>
            <a:ext cx="3168352" cy="15841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A39F-F090-D14C-8D38-44FB02002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50" y="620688"/>
            <a:ext cx="3896188" cy="511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435F3-D5AF-7543-BD43-FB8507918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600" y="2276871"/>
            <a:ext cx="3168352" cy="34563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1B82F-D6AD-F445-B80E-333706AA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6E462-F80F-974D-9669-18061367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6347D-C8E0-D842-B13D-873BC670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5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AD828-53F7-6646-A700-D0694793C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43375" y="620688"/>
            <a:ext cx="4629150" cy="511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C86BC-08A2-D44B-BD87-B60947DF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2005F-4168-9449-865A-98DEA0C1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F3EC5-6101-0746-AF4C-2BEDC095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A8AB9B-F77C-B745-B391-BB783E79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20688"/>
            <a:ext cx="3168352" cy="15841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B860062-4DB8-6146-80C8-40A533CCA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600" y="2276871"/>
            <a:ext cx="3168352" cy="34563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88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5D91FF-8F08-9648-AE2A-BF8C346101EC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22E838-83F6-D14B-A577-6688DFF9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00564-BE56-DC4F-A94E-6F3AD6B7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708" y="1772815"/>
            <a:ext cx="7110630" cy="39604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2997-957E-A349-95F7-4F6808D0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F0F73-271D-734C-A66C-5334DE99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C0D5A-726E-0246-8709-95568F6F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2B38D3-5CBB-E948-96FE-928041F4C333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11428D-2866-2F47-9FC4-BF4574C5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3A4C-AAD6-2D41-9522-4F2C5FCD1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708" y="1772817"/>
            <a:ext cx="3481092" cy="39604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1EDFB-A95D-C549-A6CB-28D035847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772817"/>
            <a:ext cx="3629538" cy="39604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EF26F-D245-7247-80E2-01724A57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71F3-9A62-E848-9390-4921C72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2F459-9637-194E-A6A6-44F93C91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E42D67-86C9-EA4A-81A5-BFBECC95357A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12FCF8-93A3-334E-9857-4D331220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53F96-F908-054B-8ED3-47B59C47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137" y="1700808"/>
            <a:ext cx="3542864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A6BB9-0690-D94B-AA65-E78415AB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9136" y="2524720"/>
            <a:ext cx="3542865" cy="3208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71CC0-E716-D743-9246-57349E6F4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2" y="1700806"/>
            <a:ext cx="3610062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A30F1-D01D-F44A-8A6A-59AAF886E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99489" y="2524719"/>
            <a:ext cx="3582575" cy="3208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BADBB22-CC71-B64C-969E-48A107C5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708" y="5820696"/>
            <a:ext cx="1541068" cy="365125"/>
          </a:xfrm>
        </p:spPr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0BC8987-9E53-6146-A387-E2B43521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5820696"/>
            <a:ext cx="45548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1271F28-A29B-2042-8FEC-CFF96F41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656" y="5820696"/>
            <a:ext cx="1014682" cy="365125"/>
          </a:xfrm>
        </p:spPr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214831-3C6C-4244-B08D-5AFB8DF7FB00}"/>
              </a:ext>
            </a:extLst>
          </p:cNvPr>
          <p:cNvSpPr/>
          <p:nvPr userDrawn="1"/>
        </p:nvSpPr>
        <p:spPr>
          <a:xfrm>
            <a:off x="-3439" y="332656"/>
            <a:ext cx="9144000" cy="1349110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D4672-2235-D246-A19E-045260BA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D4A59-A785-8F46-AB68-6A619930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0D394-F826-5A4F-8377-C8213DE5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FE0BF-0C2F-F848-B6E6-7D93C8B3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E0FFB-87EC-BF48-9862-66B3C56B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EEF6A-0282-704B-B92D-D3594D1B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642C5-8EB9-2044-8E54-B7CF1249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E9D2-C071-604B-88EC-808B092B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20688"/>
            <a:ext cx="3168352" cy="15841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A39F-F090-D14C-8D38-44FB02002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50" y="620688"/>
            <a:ext cx="3896188" cy="511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435F3-D5AF-7543-BD43-FB8507918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600" y="2276871"/>
            <a:ext cx="3168352" cy="34563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1B82F-D6AD-F445-B80E-333706AA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6E462-F80F-974D-9669-18061367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6347D-C8E0-D842-B13D-873BC670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9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AD828-53F7-6646-A700-D0694793C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43375" y="620688"/>
            <a:ext cx="4629150" cy="511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C86BC-08A2-D44B-BD87-B60947DF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2005F-4168-9449-865A-98DEA0C1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F3EC5-6101-0746-AF4C-2BEDC095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A8AB9B-F77C-B745-B391-BB783E79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20688"/>
            <a:ext cx="3168352" cy="15841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B860062-4DB8-6146-80C8-40A533CCA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600" y="2276871"/>
            <a:ext cx="3168352" cy="34563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6EF21-0B70-2140-92E8-8D589250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3311C-278D-604D-813F-14DDB036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1785" y="1799300"/>
            <a:ext cx="7113553" cy="389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FC3A8-DC94-1245-B199-682168D2D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708" y="5820696"/>
            <a:ext cx="1541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5A6D-E4FB-5644-98CE-EBD9C4E30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5776" y="5820696"/>
            <a:ext cx="4554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A7110-B1E7-4A4E-8249-11D14B3B1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0656" y="5820696"/>
            <a:ext cx="1014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155CA6-4837-B240-9F59-3652F109DE7F}"/>
              </a:ext>
            </a:extLst>
          </p:cNvPr>
          <p:cNvGrpSpPr/>
          <p:nvPr userDrawn="1"/>
        </p:nvGrpSpPr>
        <p:grpSpPr>
          <a:xfrm>
            <a:off x="-4200" y="0"/>
            <a:ext cx="9148200" cy="332656"/>
            <a:chOff x="-4200" y="0"/>
            <a:chExt cx="8234173" cy="188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AE9DAD-DE9C-3049-8D8E-7612D6BA8926}"/>
                </a:ext>
              </a:extLst>
            </p:cNvPr>
            <p:cNvSpPr/>
            <p:nvPr userDrawn="1"/>
          </p:nvSpPr>
          <p:spPr>
            <a:xfrm>
              <a:off x="-4200" y="0"/>
              <a:ext cx="916884" cy="188640"/>
            </a:xfrm>
            <a:prstGeom prst="rect">
              <a:avLst/>
            </a:prstGeom>
            <a:solidFill>
              <a:srgbClr val="00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42E26D-B349-234A-B98E-0AC9752FE9BD}"/>
                </a:ext>
              </a:extLst>
            </p:cNvPr>
            <p:cNvSpPr/>
            <p:nvPr userDrawn="1"/>
          </p:nvSpPr>
          <p:spPr>
            <a:xfrm>
              <a:off x="910275" y="0"/>
              <a:ext cx="916884" cy="188640"/>
            </a:xfrm>
            <a:prstGeom prst="rect">
              <a:avLst/>
            </a:prstGeom>
            <a:solidFill>
              <a:srgbClr val="C28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D8F678-F934-4845-925E-888A68032390}"/>
                </a:ext>
              </a:extLst>
            </p:cNvPr>
            <p:cNvSpPr/>
            <p:nvPr userDrawn="1"/>
          </p:nvSpPr>
          <p:spPr>
            <a:xfrm>
              <a:off x="1824079" y="0"/>
              <a:ext cx="916884" cy="188640"/>
            </a:xfrm>
            <a:prstGeom prst="rect">
              <a:avLst/>
            </a:prstGeom>
            <a:solidFill>
              <a:srgbClr val="F15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4B1AE1-2DE5-A547-8790-A071F83FAA88}"/>
                </a:ext>
              </a:extLst>
            </p:cNvPr>
            <p:cNvSpPr/>
            <p:nvPr userDrawn="1"/>
          </p:nvSpPr>
          <p:spPr>
            <a:xfrm>
              <a:off x="2739415" y="0"/>
              <a:ext cx="916884" cy="188640"/>
            </a:xfrm>
            <a:prstGeom prst="rect">
              <a:avLst/>
            </a:prstGeom>
            <a:solidFill>
              <a:srgbClr val="96C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D8679F-172D-CE4B-91BE-4B54195F055B}"/>
                </a:ext>
              </a:extLst>
            </p:cNvPr>
            <p:cNvSpPr/>
            <p:nvPr userDrawn="1"/>
          </p:nvSpPr>
          <p:spPr>
            <a:xfrm>
              <a:off x="4569601" y="0"/>
              <a:ext cx="916884" cy="188640"/>
            </a:xfrm>
            <a:prstGeom prst="rect">
              <a:avLst/>
            </a:prstGeom>
            <a:solidFill>
              <a:srgbClr val="3D8E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1A0FC6-5D56-AB49-BBE4-E1CABABF7527}"/>
                </a:ext>
              </a:extLst>
            </p:cNvPr>
            <p:cNvSpPr/>
            <p:nvPr userDrawn="1"/>
          </p:nvSpPr>
          <p:spPr>
            <a:xfrm>
              <a:off x="3656299" y="0"/>
              <a:ext cx="916884" cy="188640"/>
            </a:xfrm>
            <a:prstGeom prst="rect">
              <a:avLst/>
            </a:prstGeom>
            <a:solidFill>
              <a:srgbClr val="916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64F52-992F-5D47-BBD2-23207B7F68EB}"/>
                </a:ext>
              </a:extLst>
            </p:cNvPr>
            <p:cNvSpPr/>
            <p:nvPr userDrawn="1"/>
          </p:nvSpPr>
          <p:spPr>
            <a:xfrm>
              <a:off x="5486485" y="0"/>
              <a:ext cx="916884" cy="188640"/>
            </a:xfrm>
            <a:prstGeom prst="rect">
              <a:avLst/>
            </a:prstGeom>
            <a:solidFill>
              <a:srgbClr val="334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74F8A2-665E-A045-BE03-8CD2A9D7638D}"/>
                </a:ext>
              </a:extLst>
            </p:cNvPr>
            <p:cNvSpPr/>
            <p:nvPr userDrawn="1"/>
          </p:nvSpPr>
          <p:spPr>
            <a:xfrm>
              <a:off x="6399787" y="0"/>
              <a:ext cx="916884" cy="188640"/>
            </a:xfrm>
            <a:prstGeom prst="rect">
              <a:avLst/>
            </a:prstGeom>
            <a:solidFill>
              <a:srgbClr val="A43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610964-8F0E-7E4D-9B01-15D7A9DD9D59}"/>
                </a:ext>
              </a:extLst>
            </p:cNvPr>
            <p:cNvSpPr/>
            <p:nvPr userDrawn="1"/>
          </p:nvSpPr>
          <p:spPr>
            <a:xfrm>
              <a:off x="7313089" y="0"/>
              <a:ext cx="916884" cy="188640"/>
            </a:xfrm>
            <a:prstGeom prst="rect">
              <a:avLst/>
            </a:prstGeom>
            <a:solidFill>
              <a:srgbClr val="188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F7E8B28-0354-AF48-BDFA-A433601E6F1A}"/>
              </a:ext>
            </a:extLst>
          </p:cNvPr>
          <p:cNvSpPr/>
          <p:nvPr userDrawn="1"/>
        </p:nvSpPr>
        <p:spPr>
          <a:xfrm>
            <a:off x="0" y="6185821"/>
            <a:ext cx="9144000" cy="672179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BA705D-9CB5-F140-8BCD-6CA3B177B0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5" y="6336675"/>
            <a:ext cx="1970534" cy="337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9DFBF9-B15A-E444-80D4-D9CFF742B5D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26" y="6265606"/>
            <a:ext cx="1008112" cy="4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 baseline="0">
          <a:solidFill>
            <a:srgbClr val="0078A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6EF21-0B70-2140-92E8-8D589250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6" y="626548"/>
            <a:ext cx="7113553" cy="105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3311C-278D-604D-813F-14DDB036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1786" y="1799300"/>
            <a:ext cx="7113553" cy="389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FC3A8-DC94-1245-B199-682168D2D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708" y="5820698"/>
            <a:ext cx="1541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5A6D-E4FB-5644-98CE-EBD9C4E30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5777" y="5820698"/>
            <a:ext cx="4554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A7110-B1E7-4A4E-8249-11D14B3B1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0657" y="5820698"/>
            <a:ext cx="1014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155CA6-4837-B240-9F59-3652F109DE7F}"/>
              </a:ext>
            </a:extLst>
          </p:cNvPr>
          <p:cNvGrpSpPr/>
          <p:nvPr userDrawn="1"/>
        </p:nvGrpSpPr>
        <p:grpSpPr>
          <a:xfrm>
            <a:off x="-4200" y="0"/>
            <a:ext cx="9148200" cy="332656"/>
            <a:chOff x="-4200" y="0"/>
            <a:chExt cx="8234173" cy="188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AE9DAD-DE9C-3049-8D8E-7612D6BA8926}"/>
                </a:ext>
              </a:extLst>
            </p:cNvPr>
            <p:cNvSpPr/>
            <p:nvPr userDrawn="1"/>
          </p:nvSpPr>
          <p:spPr>
            <a:xfrm>
              <a:off x="-4200" y="0"/>
              <a:ext cx="916884" cy="188640"/>
            </a:xfrm>
            <a:prstGeom prst="rect">
              <a:avLst/>
            </a:prstGeom>
            <a:solidFill>
              <a:srgbClr val="00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42E26D-B349-234A-B98E-0AC9752FE9BD}"/>
                </a:ext>
              </a:extLst>
            </p:cNvPr>
            <p:cNvSpPr/>
            <p:nvPr userDrawn="1"/>
          </p:nvSpPr>
          <p:spPr>
            <a:xfrm>
              <a:off x="910275" y="0"/>
              <a:ext cx="916884" cy="188640"/>
            </a:xfrm>
            <a:prstGeom prst="rect">
              <a:avLst/>
            </a:prstGeom>
            <a:solidFill>
              <a:srgbClr val="C28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D8F678-F934-4845-925E-888A68032390}"/>
                </a:ext>
              </a:extLst>
            </p:cNvPr>
            <p:cNvSpPr/>
            <p:nvPr userDrawn="1"/>
          </p:nvSpPr>
          <p:spPr>
            <a:xfrm>
              <a:off x="1824079" y="0"/>
              <a:ext cx="916884" cy="188640"/>
            </a:xfrm>
            <a:prstGeom prst="rect">
              <a:avLst/>
            </a:prstGeom>
            <a:solidFill>
              <a:srgbClr val="F15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4B1AE1-2DE5-A547-8790-A071F83FAA88}"/>
                </a:ext>
              </a:extLst>
            </p:cNvPr>
            <p:cNvSpPr/>
            <p:nvPr userDrawn="1"/>
          </p:nvSpPr>
          <p:spPr>
            <a:xfrm>
              <a:off x="2739415" y="0"/>
              <a:ext cx="916884" cy="188640"/>
            </a:xfrm>
            <a:prstGeom prst="rect">
              <a:avLst/>
            </a:prstGeom>
            <a:solidFill>
              <a:srgbClr val="96C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D8679F-172D-CE4B-91BE-4B54195F055B}"/>
                </a:ext>
              </a:extLst>
            </p:cNvPr>
            <p:cNvSpPr/>
            <p:nvPr userDrawn="1"/>
          </p:nvSpPr>
          <p:spPr>
            <a:xfrm>
              <a:off x="4569601" y="0"/>
              <a:ext cx="916884" cy="188640"/>
            </a:xfrm>
            <a:prstGeom prst="rect">
              <a:avLst/>
            </a:prstGeom>
            <a:solidFill>
              <a:srgbClr val="3D8E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1A0FC6-5D56-AB49-BBE4-E1CABABF7527}"/>
                </a:ext>
              </a:extLst>
            </p:cNvPr>
            <p:cNvSpPr/>
            <p:nvPr userDrawn="1"/>
          </p:nvSpPr>
          <p:spPr>
            <a:xfrm>
              <a:off x="3656299" y="0"/>
              <a:ext cx="916884" cy="188640"/>
            </a:xfrm>
            <a:prstGeom prst="rect">
              <a:avLst/>
            </a:prstGeom>
            <a:solidFill>
              <a:srgbClr val="916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64F52-992F-5D47-BBD2-23207B7F68EB}"/>
                </a:ext>
              </a:extLst>
            </p:cNvPr>
            <p:cNvSpPr/>
            <p:nvPr userDrawn="1"/>
          </p:nvSpPr>
          <p:spPr>
            <a:xfrm>
              <a:off x="5486485" y="0"/>
              <a:ext cx="916884" cy="188640"/>
            </a:xfrm>
            <a:prstGeom prst="rect">
              <a:avLst/>
            </a:prstGeom>
            <a:solidFill>
              <a:srgbClr val="334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74F8A2-665E-A045-BE03-8CD2A9D7638D}"/>
                </a:ext>
              </a:extLst>
            </p:cNvPr>
            <p:cNvSpPr/>
            <p:nvPr userDrawn="1"/>
          </p:nvSpPr>
          <p:spPr>
            <a:xfrm>
              <a:off x="6399787" y="0"/>
              <a:ext cx="916884" cy="188640"/>
            </a:xfrm>
            <a:prstGeom prst="rect">
              <a:avLst/>
            </a:prstGeom>
            <a:solidFill>
              <a:srgbClr val="A43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610964-8F0E-7E4D-9B01-15D7A9DD9D59}"/>
                </a:ext>
              </a:extLst>
            </p:cNvPr>
            <p:cNvSpPr/>
            <p:nvPr userDrawn="1"/>
          </p:nvSpPr>
          <p:spPr>
            <a:xfrm>
              <a:off x="7313089" y="0"/>
              <a:ext cx="916884" cy="188640"/>
            </a:xfrm>
            <a:prstGeom prst="rect">
              <a:avLst/>
            </a:prstGeom>
            <a:solidFill>
              <a:srgbClr val="188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F7E8B28-0354-AF48-BDFA-A433601E6F1A}"/>
              </a:ext>
            </a:extLst>
          </p:cNvPr>
          <p:cNvSpPr/>
          <p:nvPr userDrawn="1"/>
        </p:nvSpPr>
        <p:spPr>
          <a:xfrm>
            <a:off x="0" y="6185823"/>
            <a:ext cx="9144000" cy="672179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BA705D-9CB5-F140-8BCD-6CA3B177B0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6" y="6336677"/>
            <a:ext cx="1970534" cy="337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9DFBF9-B15A-E444-80D4-D9CFF742B5D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27" y="6265608"/>
            <a:ext cx="1008112" cy="4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6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75" kern="1200" baseline="0">
          <a:solidFill>
            <a:srgbClr val="0078A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6EF21-0B70-2140-92E8-8D589250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3311C-278D-604D-813F-14DDB036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1785" y="1799300"/>
            <a:ext cx="7113553" cy="389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FC3A8-DC94-1245-B199-682168D2D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708" y="5820696"/>
            <a:ext cx="1541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1D42-3483-2A45-A2F9-0D4FD1102B8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5A6D-E4FB-5644-98CE-EBD9C4E30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5776" y="5820696"/>
            <a:ext cx="4554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A7110-B1E7-4A4E-8249-11D14B3B1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0656" y="5820696"/>
            <a:ext cx="1014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8870-A59D-3142-972F-DA4E0577E40D}" type="slidenum">
              <a:rPr lang="en-US" smtClean="0"/>
              <a:t>‹#›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155CA6-4837-B240-9F59-3652F109DE7F}"/>
              </a:ext>
            </a:extLst>
          </p:cNvPr>
          <p:cNvGrpSpPr/>
          <p:nvPr userDrawn="1"/>
        </p:nvGrpSpPr>
        <p:grpSpPr>
          <a:xfrm>
            <a:off x="-4200" y="0"/>
            <a:ext cx="9148200" cy="332656"/>
            <a:chOff x="-4200" y="0"/>
            <a:chExt cx="8234173" cy="188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AE9DAD-DE9C-3049-8D8E-7612D6BA8926}"/>
                </a:ext>
              </a:extLst>
            </p:cNvPr>
            <p:cNvSpPr/>
            <p:nvPr userDrawn="1"/>
          </p:nvSpPr>
          <p:spPr>
            <a:xfrm>
              <a:off x="-4200" y="0"/>
              <a:ext cx="916884" cy="188640"/>
            </a:xfrm>
            <a:prstGeom prst="rect">
              <a:avLst/>
            </a:prstGeom>
            <a:solidFill>
              <a:srgbClr val="007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42E26D-B349-234A-B98E-0AC9752FE9BD}"/>
                </a:ext>
              </a:extLst>
            </p:cNvPr>
            <p:cNvSpPr/>
            <p:nvPr userDrawn="1"/>
          </p:nvSpPr>
          <p:spPr>
            <a:xfrm>
              <a:off x="910275" y="0"/>
              <a:ext cx="916884" cy="188640"/>
            </a:xfrm>
            <a:prstGeom prst="rect">
              <a:avLst/>
            </a:prstGeom>
            <a:solidFill>
              <a:srgbClr val="C28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D8F678-F934-4845-925E-888A68032390}"/>
                </a:ext>
              </a:extLst>
            </p:cNvPr>
            <p:cNvSpPr/>
            <p:nvPr userDrawn="1"/>
          </p:nvSpPr>
          <p:spPr>
            <a:xfrm>
              <a:off x="1824079" y="0"/>
              <a:ext cx="916884" cy="188640"/>
            </a:xfrm>
            <a:prstGeom prst="rect">
              <a:avLst/>
            </a:prstGeom>
            <a:solidFill>
              <a:srgbClr val="F15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4B1AE1-2DE5-A547-8790-A071F83FAA88}"/>
                </a:ext>
              </a:extLst>
            </p:cNvPr>
            <p:cNvSpPr/>
            <p:nvPr userDrawn="1"/>
          </p:nvSpPr>
          <p:spPr>
            <a:xfrm>
              <a:off x="2739415" y="0"/>
              <a:ext cx="916884" cy="188640"/>
            </a:xfrm>
            <a:prstGeom prst="rect">
              <a:avLst/>
            </a:prstGeom>
            <a:solidFill>
              <a:srgbClr val="96C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D8679F-172D-CE4B-91BE-4B54195F055B}"/>
                </a:ext>
              </a:extLst>
            </p:cNvPr>
            <p:cNvSpPr/>
            <p:nvPr userDrawn="1"/>
          </p:nvSpPr>
          <p:spPr>
            <a:xfrm>
              <a:off x="4569601" y="0"/>
              <a:ext cx="916884" cy="188640"/>
            </a:xfrm>
            <a:prstGeom prst="rect">
              <a:avLst/>
            </a:prstGeom>
            <a:solidFill>
              <a:srgbClr val="3D8E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1A0FC6-5D56-AB49-BBE4-E1CABABF7527}"/>
                </a:ext>
              </a:extLst>
            </p:cNvPr>
            <p:cNvSpPr/>
            <p:nvPr userDrawn="1"/>
          </p:nvSpPr>
          <p:spPr>
            <a:xfrm>
              <a:off x="3656299" y="0"/>
              <a:ext cx="916884" cy="188640"/>
            </a:xfrm>
            <a:prstGeom prst="rect">
              <a:avLst/>
            </a:prstGeom>
            <a:solidFill>
              <a:srgbClr val="916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64F52-992F-5D47-BBD2-23207B7F68EB}"/>
                </a:ext>
              </a:extLst>
            </p:cNvPr>
            <p:cNvSpPr/>
            <p:nvPr userDrawn="1"/>
          </p:nvSpPr>
          <p:spPr>
            <a:xfrm>
              <a:off x="5486485" y="0"/>
              <a:ext cx="916884" cy="188640"/>
            </a:xfrm>
            <a:prstGeom prst="rect">
              <a:avLst/>
            </a:prstGeom>
            <a:solidFill>
              <a:srgbClr val="334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74F8A2-665E-A045-BE03-8CD2A9D7638D}"/>
                </a:ext>
              </a:extLst>
            </p:cNvPr>
            <p:cNvSpPr/>
            <p:nvPr userDrawn="1"/>
          </p:nvSpPr>
          <p:spPr>
            <a:xfrm>
              <a:off x="6399787" y="0"/>
              <a:ext cx="916884" cy="188640"/>
            </a:xfrm>
            <a:prstGeom prst="rect">
              <a:avLst/>
            </a:prstGeom>
            <a:solidFill>
              <a:srgbClr val="A43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610964-8F0E-7E4D-9B01-15D7A9DD9D59}"/>
                </a:ext>
              </a:extLst>
            </p:cNvPr>
            <p:cNvSpPr/>
            <p:nvPr userDrawn="1"/>
          </p:nvSpPr>
          <p:spPr>
            <a:xfrm>
              <a:off x="7313089" y="0"/>
              <a:ext cx="916884" cy="188640"/>
            </a:xfrm>
            <a:prstGeom prst="rect">
              <a:avLst/>
            </a:prstGeom>
            <a:solidFill>
              <a:srgbClr val="188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F7E8B28-0354-AF48-BDFA-A433601E6F1A}"/>
              </a:ext>
            </a:extLst>
          </p:cNvPr>
          <p:cNvSpPr/>
          <p:nvPr userDrawn="1"/>
        </p:nvSpPr>
        <p:spPr>
          <a:xfrm>
            <a:off x="0" y="6185821"/>
            <a:ext cx="9144000" cy="672179"/>
          </a:xfrm>
          <a:prstGeom prst="rect">
            <a:avLst/>
          </a:prstGeom>
          <a:solidFill>
            <a:srgbClr val="00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BA705D-9CB5-F140-8BCD-6CA3B177B0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5" y="6336675"/>
            <a:ext cx="1970534" cy="337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9DFBF9-B15A-E444-80D4-D9CFF742B5D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26" y="6265606"/>
            <a:ext cx="1008112" cy="4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1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 baseline="0">
          <a:solidFill>
            <a:srgbClr val="0078A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4937-4515-F967-A9B1-014C90F9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Discover, Collaborate and Evolve.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C77C9-C249-CCF7-16EC-106EF05D7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Sefton Place Based Early Years Project</a:t>
            </a:r>
          </a:p>
        </p:txBody>
      </p:sp>
      <p:pic>
        <p:nvPicPr>
          <p:cNvPr id="4" name="Picture 3" descr="Image result for merseyside violence reduction partnership">
            <a:extLst>
              <a:ext uri="{FF2B5EF4-FFF2-40B4-BE49-F238E27FC236}">
                <a16:creationId xmlns:a16="http://schemas.microsoft.com/office/drawing/2014/main" id="{060023C0-1C41-5D38-941F-E2CAF1AF9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50" y="2665701"/>
            <a:ext cx="2766157" cy="1518139"/>
          </a:xfrm>
          <a:prstGeom prst="rect">
            <a:avLst/>
          </a:prstGeom>
        </p:spPr>
      </p:pic>
      <p:pic>
        <p:nvPicPr>
          <p:cNvPr id="5" name="Picture 4" descr="A pair of children jumping in mud&#10;&#10;Description automatically generated">
            <a:extLst>
              <a:ext uri="{FF2B5EF4-FFF2-40B4-BE49-F238E27FC236}">
                <a16:creationId xmlns:a16="http://schemas.microsoft.com/office/drawing/2014/main" id="{E9203FC1-DD44-5CDB-5EB7-6EDE158A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06" y="3069752"/>
            <a:ext cx="1653199" cy="1346934"/>
          </a:xfrm>
          <a:prstGeom prst="rect">
            <a:avLst/>
          </a:prstGeom>
        </p:spPr>
      </p:pic>
      <p:pic>
        <p:nvPicPr>
          <p:cNvPr id="6" name="Picture 5" descr="Sefton Council – My Sefton News Channel">
            <a:extLst>
              <a:ext uri="{FF2B5EF4-FFF2-40B4-BE49-F238E27FC236}">
                <a16:creationId xmlns:a16="http://schemas.microsoft.com/office/drawing/2014/main" id="{797B1C67-B1E9-BE04-506F-33E6CEBBA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070" y="2754594"/>
            <a:ext cx="1608995" cy="316770"/>
          </a:xfrm>
          <a:prstGeom prst="rect">
            <a:avLst/>
          </a:prstGeom>
        </p:spPr>
      </p:pic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503D765A-0C0E-FF7D-EF16-D98A5E120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07" y="4414766"/>
            <a:ext cx="74390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4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12D3-A8F9-6D2C-95FA-A0C7FE41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Discover-Research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62E6D-BA20-5A7B-D57F-5B8D22E1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352927" cy="4032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Babies in Lockdown</a:t>
            </a:r>
          </a:p>
          <a:p>
            <a:r>
              <a:rPr lang="en-GB"/>
              <a:t>Best Start for Life 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Family Hubs 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BABS – PIMHS –  ‘Rare Jewel’ 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Calibri"/>
                <a:cs typeface="Calibri"/>
              </a:rPr>
              <a:t>1001 critical days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                                        </a:t>
            </a:r>
            <a:endParaRPr lang="en-GB">
              <a:ea typeface="Calibri"/>
              <a:cs typeface="Calibri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E6A065F-2433-708A-7EE0-7B026168C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886">
            <a:off x="7315302" y="1815415"/>
            <a:ext cx="148008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78D07-7776-E8B0-EFEB-9EC246D2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906">
            <a:off x="5552291" y="1814559"/>
            <a:ext cx="1503478" cy="200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FF3AB-6C26-7E44-30F5-F7BD25CA2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065">
            <a:off x="5213475" y="3900876"/>
            <a:ext cx="1512168" cy="212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096C7CE-B4DF-2E43-12EF-70C9CAED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097">
            <a:off x="5123626" y="3945977"/>
            <a:ext cx="5551902" cy="219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9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12D3-A8F9-6D2C-95FA-A0C7FE41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542327"/>
            <a:ext cx="7113553" cy="1055218"/>
          </a:xfrm>
        </p:spPr>
        <p:txBody>
          <a:bodyPr/>
          <a:lstStyle/>
          <a:p>
            <a:r>
              <a:rPr lang="en-GB"/>
              <a:t>Discover-Local Intelligence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0D000C5-1D83-4991-C8B4-66012A2F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04664"/>
            <a:ext cx="1294701" cy="114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DA5AB1-683B-679A-BB46-DD0CEF0F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45" y="1844824"/>
            <a:ext cx="8496943" cy="4359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700" dirty="0"/>
              <a:t>Ward data analysis MVRP evidence hub</a:t>
            </a:r>
            <a:endParaRPr lang="en-GB" sz="2700" dirty="0">
              <a:ea typeface="Calibri"/>
              <a:cs typeface="Calibri"/>
            </a:endParaRPr>
          </a:p>
          <a:p>
            <a:r>
              <a:rPr lang="en-GB" sz="2700" dirty="0"/>
              <a:t>8 wards – Cambridge, Church, </a:t>
            </a:r>
            <a:endParaRPr lang="en-GB" sz="27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700" dirty="0"/>
              <a:t>   Derby, Ford, Linacre, </a:t>
            </a:r>
            <a:r>
              <a:rPr lang="en-GB" sz="2700" dirty="0" err="1"/>
              <a:t>Litherland</a:t>
            </a:r>
            <a:r>
              <a:rPr lang="en-GB" sz="2700" dirty="0"/>
              <a:t>, </a:t>
            </a:r>
            <a:endParaRPr lang="en-GB" sz="27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700" dirty="0"/>
              <a:t>   Netherton and </a:t>
            </a:r>
            <a:r>
              <a:rPr lang="en-GB" sz="2700" dirty="0" err="1"/>
              <a:t>Orrell</a:t>
            </a:r>
            <a:r>
              <a:rPr lang="en-GB" sz="2700" dirty="0"/>
              <a:t> and St. </a:t>
            </a:r>
            <a:r>
              <a:rPr lang="en-GB" sz="2700" dirty="0" err="1"/>
              <a:t>Oswalds</a:t>
            </a:r>
            <a:r>
              <a:rPr lang="en-GB" sz="2700" dirty="0"/>
              <a:t> </a:t>
            </a:r>
          </a:p>
          <a:p>
            <a:r>
              <a:rPr lang="en-GB" sz="2700" dirty="0"/>
              <a:t> Cambridge added due to local knowledge of E.H                                 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7885B0-BECC-8E7A-0B03-97FFB0FBFD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648" t="34756" r="24406" b="7317"/>
          <a:stretch/>
        </p:blipFill>
        <p:spPr>
          <a:xfrm>
            <a:off x="5223695" y="4788341"/>
            <a:ext cx="3450009" cy="9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5C59-5A3C-AA52-BC0B-5FD6677B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Discover Evidence Based Programmes 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E496-6696-8006-EA1D-06D9062C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1831961"/>
            <a:ext cx="7729417" cy="390129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to Bump</a:t>
            </a:r>
            <a:endParaRPr lang="en-US" sz="1800" b="1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Evaluated by Liverpool John </a:t>
            </a:r>
            <a:r>
              <a:rPr lang="en-GB" sz="1800" dirty="0" err="1">
                <a:solidFill>
                  <a:prstClr val="black"/>
                </a:solidFill>
                <a:latin typeface="Calibri" panose="020F0502020204030204"/>
              </a:rPr>
              <a:t>Moores</a:t>
            </a:r>
            <a:endParaRPr lang="en-GB" sz="18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lang="en-GB" sz="18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Based  prenatal and postnatal development research. </a:t>
            </a:r>
          </a:p>
          <a:p>
            <a:pPr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Looks at Literacy deprivation across Sefton Wards</a:t>
            </a: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Monkey </a:t>
            </a:r>
            <a:r>
              <a:rPr lang="en-GB" sz="1800" b="1" dirty="0">
                <a:solidFill>
                  <a:prstClr val="black"/>
                </a:solidFill>
                <a:latin typeface="Calibri" panose="020F0502020204030204"/>
              </a:rPr>
              <a:t>Bob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Emotional Literacy Programme </a:t>
            </a:r>
          </a:p>
          <a:p>
            <a:pPr marL="342900" indent="-342900"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Specifically designed for children who have experienced trauma </a:t>
            </a:r>
          </a:p>
          <a:p>
            <a:pPr marL="342900" indent="-342900"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Linked to Operation Encompass. </a:t>
            </a:r>
            <a:endParaRPr lang="en-GB" sz="1800" dirty="0">
              <a:solidFill>
                <a:prstClr val="black"/>
              </a:solidFill>
              <a:ea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GB" sz="1800" b="1" dirty="0" err="1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Ferre</a:t>
            </a:r>
            <a:r>
              <a:rPr lang="en-GB" sz="18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800" b="1" dirty="0" err="1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Laevers</a:t>
            </a:r>
            <a:r>
              <a:rPr lang="en-GB" sz="18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-Scales of Involvement and Wellbeing </a:t>
            </a:r>
          </a:p>
          <a:p>
            <a:pPr>
              <a:defRPr/>
            </a:pPr>
            <a:r>
              <a:rPr lang="en-GB" sz="18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Recognises the child's Involvement and Wellbeing as essential for effective learning. </a:t>
            </a:r>
          </a:p>
          <a:p>
            <a:r>
              <a:rPr lang="en-GB" sz="18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Scales allow practitioners to observe a child and reflect on any barriers to involvement and wellbeing. </a:t>
            </a:r>
          </a:p>
          <a:p>
            <a:endParaRPr lang="en-GB" sz="2000" b="1" dirty="0">
              <a:ea typeface="Calibri" panose="020F0502020204030204"/>
              <a:cs typeface="Calibri" panose="020F0502020204030204"/>
            </a:endParaRPr>
          </a:p>
          <a:p>
            <a:endParaRPr lang="en-GB" sz="25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Monkey Bob">
            <a:extLst>
              <a:ext uri="{FF2B5EF4-FFF2-40B4-BE49-F238E27FC236}">
                <a16:creationId xmlns:a16="http://schemas.microsoft.com/office/drawing/2014/main" id="{AFCBE4EB-0C63-4535-C11C-007CADC5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812" y="3424657"/>
            <a:ext cx="1221742" cy="1147674"/>
          </a:xfrm>
          <a:prstGeom prst="rect">
            <a:avLst/>
          </a:prstGeom>
        </p:spPr>
      </p:pic>
      <p:pic>
        <p:nvPicPr>
          <p:cNvPr id="5" name="Picture 4" descr="Read To Bump: Oh, The Places You'll Go! – Liverpool Learning Partnership">
            <a:extLst>
              <a:ext uri="{FF2B5EF4-FFF2-40B4-BE49-F238E27FC236}">
                <a16:creationId xmlns:a16="http://schemas.microsoft.com/office/drawing/2014/main" id="{C735CD04-40E5-A4FD-A799-BFD6544A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94" t="7702" r="9324" b="-63"/>
          <a:stretch/>
        </p:blipFill>
        <p:spPr>
          <a:xfrm>
            <a:off x="7053091" y="1940307"/>
            <a:ext cx="1851604" cy="12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7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F4A7-2176-8853-0614-FFF2AE0C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Collaborate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1861-C3CE-6914-B7B3-FC9696FB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Early Years Settings </a:t>
            </a:r>
            <a:endParaRPr lang="en-US"/>
          </a:p>
          <a:p>
            <a:r>
              <a:rPr lang="en-GB"/>
              <a:t>Early Help</a:t>
            </a:r>
          </a:p>
          <a:p>
            <a:r>
              <a:rPr lang="en-GB">
                <a:ea typeface="Calibri"/>
                <a:cs typeface="Calibri"/>
              </a:rPr>
              <a:t>Children's Social Care</a:t>
            </a:r>
          </a:p>
          <a:p>
            <a:r>
              <a:rPr lang="en-GB"/>
              <a:t>Community Midwives and Health Visitors</a:t>
            </a:r>
          </a:p>
          <a:p>
            <a:r>
              <a:rPr lang="en-GB">
                <a:ea typeface="Calibri"/>
                <a:cs typeface="Calibri"/>
              </a:rPr>
              <a:t>Virtual School</a:t>
            </a:r>
          </a:p>
          <a:p>
            <a:r>
              <a:rPr lang="en-GB">
                <a:ea typeface="Calibri"/>
                <a:cs typeface="Calibri"/>
              </a:rPr>
              <a:t>Talking Therapies</a:t>
            </a:r>
          </a:p>
          <a:p>
            <a:r>
              <a:rPr lang="en-GB">
                <a:ea typeface="Calibri"/>
                <a:cs typeface="Calibri"/>
              </a:rPr>
              <a:t>Domestic Abuse Services </a:t>
            </a:r>
          </a:p>
        </p:txBody>
      </p:sp>
    </p:spTree>
    <p:extLst>
      <p:ext uri="{BB962C8B-B14F-4D97-AF65-F5344CB8AC3E}">
        <p14:creationId xmlns:p14="http://schemas.microsoft.com/office/powerpoint/2010/main" val="90446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B7F0-DE78-6ED4-A45C-9D5A886E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Evolve-Working together to meet the needs of the 'Child of Today'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4B319-5FE8-A697-58EC-08D647E3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99" y="1724500"/>
            <a:ext cx="7748955" cy="40087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Life-long Learners project</a:t>
            </a:r>
            <a:endParaRPr lang="en-US" b="1"/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A person holding two puppets&#10;&#10;Description automatically generated">
            <a:extLst>
              <a:ext uri="{FF2B5EF4-FFF2-40B4-BE49-F238E27FC236}">
                <a16:creationId xmlns:a16="http://schemas.microsoft.com/office/drawing/2014/main" id="{DB733278-E511-1BEC-A7C6-714E393C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5" y="2715846"/>
            <a:ext cx="1973385" cy="2608386"/>
          </a:xfrm>
          <a:prstGeom prst="rect">
            <a:avLst/>
          </a:prstGeom>
        </p:spPr>
      </p:pic>
      <p:pic>
        <p:nvPicPr>
          <p:cNvPr id="5" name="Picture 4" descr="A baby sitting on a television screen&#10;&#10;Description automatically generated">
            <a:extLst>
              <a:ext uri="{FF2B5EF4-FFF2-40B4-BE49-F238E27FC236}">
                <a16:creationId xmlns:a16="http://schemas.microsoft.com/office/drawing/2014/main" id="{1FF65729-F185-D987-7A7D-47349CA6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62" y="2471614"/>
            <a:ext cx="4376616" cy="32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3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8019-0AD2-2996-79BB-154E2986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Evolve-Supporting parents and carers as their child's first educator. </a:t>
            </a:r>
            <a:endParaRPr lang="en-US"/>
          </a:p>
        </p:txBody>
      </p:sp>
      <p:pic>
        <p:nvPicPr>
          <p:cNvPr id="6" name="Content Placeholder 5" descr="A group of women sitting in a circle&#10;&#10;Description automatically generated">
            <a:extLst>
              <a:ext uri="{FF2B5EF4-FFF2-40B4-BE49-F238E27FC236}">
                <a16:creationId xmlns:a16="http://schemas.microsoft.com/office/drawing/2014/main" id="{6D94CC5A-7228-31AC-2BA1-91E5DF133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5231" y="3932346"/>
            <a:ext cx="2799615" cy="2084218"/>
          </a:xfrm>
        </p:spPr>
      </p:pic>
      <p:pic>
        <p:nvPicPr>
          <p:cNvPr id="5" name="Picture 4" descr="Peep Learning Together Programme ...">
            <a:extLst>
              <a:ext uri="{FF2B5EF4-FFF2-40B4-BE49-F238E27FC236}">
                <a16:creationId xmlns:a16="http://schemas.microsoft.com/office/drawing/2014/main" id="{176D3016-C72E-61BC-7976-A5956ECF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71" y="1906832"/>
            <a:ext cx="1576999" cy="1625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E9AC4B-0245-12C2-3E82-8D0A73559ACA}"/>
              </a:ext>
            </a:extLst>
          </p:cNvPr>
          <p:cNvSpPr txBox="1"/>
          <p:nvPr/>
        </p:nvSpPr>
        <p:spPr>
          <a:xfrm>
            <a:off x="489097" y="1998920"/>
            <a:ext cx="535880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Train the Trainer model adopted. </a:t>
            </a:r>
            <a:endParaRPr lang="en-US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21 participants now trained 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sz="1600">
                <a:solidFill>
                  <a:srgbClr val="00AEEF"/>
                </a:solidFill>
              </a:rPr>
              <a:t>What is PEEP?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>
                <a:solidFill>
                  <a:srgbClr val="597B7C"/>
                </a:solidFill>
                <a:ea typeface="+mn-lt"/>
                <a:cs typeface="+mn-lt"/>
              </a:rPr>
              <a:t>Peep Learning Together </a:t>
            </a:r>
            <a:r>
              <a:rPr lang="en-US" sz="1600" err="1">
                <a:solidFill>
                  <a:srgbClr val="597B7C"/>
                </a:solidFill>
                <a:ea typeface="+mn-lt"/>
                <a:cs typeface="+mn-lt"/>
              </a:rPr>
              <a:t>Programme</a:t>
            </a:r>
            <a:r>
              <a:rPr lang="en-US" sz="1600">
                <a:solidFill>
                  <a:srgbClr val="597B7C"/>
                </a:solidFill>
                <a:ea typeface="+mn-lt"/>
                <a:cs typeface="+mn-lt"/>
              </a:rPr>
              <a:t> Training is for practitioners who work, or plan to work,  with mums, dads, carers and babies or young children, to contribute to: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597B7C"/>
                </a:solidFill>
                <a:ea typeface="+mn-lt"/>
                <a:cs typeface="+mn-lt"/>
              </a:rPr>
              <a:t>strong parent-child relationships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597B7C"/>
                </a:solidFill>
                <a:ea typeface="+mn-lt"/>
                <a:cs typeface="+mn-lt"/>
              </a:rPr>
              <a:t>increased parental knowledge and confidence in how to support their child's learning and play in day-to-day life, from birth to school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597B7C"/>
                </a:solidFill>
                <a:ea typeface="+mn-lt"/>
                <a:cs typeface="+mn-lt"/>
              </a:rPr>
              <a:t>children’s personal, social and emotional development, communication and language, early literacy, early </a:t>
            </a:r>
            <a:r>
              <a:rPr lang="en-US" sz="1600" err="1">
                <a:solidFill>
                  <a:srgbClr val="597B7C"/>
                </a:solidFill>
                <a:ea typeface="+mn-lt"/>
                <a:cs typeface="+mn-lt"/>
              </a:rPr>
              <a:t>maths</a:t>
            </a:r>
            <a:r>
              <a:rPr lang="en-US" sz="1600">
                <a:solidFill>
                  <a:srgbClr val="597B7C"/>
                </a:solidFill>
                <a:ea typeface="+mn-lt"/>
                <a:cs typeface="+mn-lt"/>
              </a:rPr>
              <a:t>, and health and physical development. </a:t>
            </a:r>
            <a:endParaRPr lang="en-US" sz="16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20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B42A-2E16-E67D-4709-9FC7D123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85" y="626548"/>
            <a:ext cx="7113553" cy="1055218"/>
          </a:xfrm>
        </p:spPr>
        <p:txBody>
          <a:bodyPr anchor="ctr">
            <a:normAutofit/>
          </a:bodyPr>
          <a:lstStyle/>
          <a:p>
            <a:r>
              <a:rPr lang="en-US"/>
              <a:t>Evolve: Early Years Advocates </a:t>
            </a:r>
          </a:p>
        </p:txBody>
      </p:sp>
      <p:pic>
        <p:nvPicPr>
          <p:cNvPr id="5" name="Content Placeholder 4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AE5FA2A8-679B-2E6D-FAC7-672FF92C88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9492" y="1711268"/>
            <a:ext cx="2286000" cy="3048000"/>
          </a:xfrm>
        </p:spPr>
      </p:pic>
      <p:pic>
        <p:nvPicPr>
          <p:cNvPr id="8" name="Picture 7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86AA68CF-D04C-B7F0-A277-57B7440C6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4" y="1676767"/>
            <a:ext cx="67056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2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D925-9B76-B389-DF9F-94B0D051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Evolve: Sustainability and Next Steps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F534D-5339-A3F9-073E-01D5A5569A8C}"/>
              </a:ext>
            </a:extLst>
          </p:cNvPr>
          <p:cNvSpPr txBox="1"/>
          <p:nvPr/>
        </p:nvSpPr>
        <p:spPr>
          <a:xfrm>
            <a:off x="744279" y="2020186"/>
            <a:ext cx="7591646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Continue to use the Early Years Advocate Model to deliver consistent key messages to families.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Engage with families through existing provision such as parent and toddler sessions and family Hub interventions.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Family hub remodel and progression.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Continue to roll out PEEP learning together </a:t>
            </a:r>
            <a:r>
              <a:rPr lang="en-US" sz="2400" dirty="0" err="1">
                <a:ea typeface="Calibri"/>
                <a:cs typeface="Calibri"/>
              </a:rPr>
              <a:t>programme</a:t>
            </a:r>
            <a:r>
              <a:rPr lang="en-US" sz="2400" dirty="0">
                <a:ea typeface="Calibri"/>
                <a:cs typeface="Calibri"/>
              </a:rPr>
              <a:t> across Sefton.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Second cohort of Lifelong Learners in progress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Scales of well-being and involvement </a:t>
            </a:r>
            <a:r>
              <a:rPr lang="en-US" sz="2400" dirty="0" err="1">
                <a:ea typeface="Calibri"/>
                <a:cs typeface="Calibri"/>
              </a:rPr>
              <a:t>utilised</a:t>
            </a:r>
            <a:r>
              <a:rPr lang="en-US" sz="2400" dirty="0">
                <a:ea typeface="Calibri"/>
                <a:cs typeface="Calibri"/>
              </a:rPr>
              <a:t> in schools/settings and Early Help assessments. 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9660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MIP.potx" id="{3608DA32-D96A-4EC4-A16D-E19F6A9948FA}" vid="{3A5DC39E-9022-4DE3-BB65-04F980C1E0F2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S Presentation to PSB.potx [Read-Only]" id="{6CAC4DC1-4AB0-4451-A651-929A7F10DDF1}" vid="{B6CD6BA5-405D-4FCC-9379-A1FB2B02DAF6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fton_branded_PowerPoint.potx  -  Read-Only" id="{48B78D77-72AC-4066-A3D2-714C23E22210}" vid="{FAEE8D41-C215-444E-A2BA-0EA2527717B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9B0E35A726E44F80611AA95CEF903A" ma:contentTypeVersion="15" ma:contentTypeDescription="Create a new document." ma:contentTypeScope="" ma:versionID="a588513a2541e4ee38f4f62f3ca279d1">
  <xsd:schema xmlns:xsd="http://www.w3.org/2001/XMLSchema" xmlns:xs="http://www.w3.org/2001/XMLSchema" xmlns:p="http://schemas.microsoft.com/office/2006/metadata/properties" xmlns:ns2="4ecff561-314a-424c-9006-b1ab71a59ec2" xmlns:ns3="eba30ad8-5d44-4144-b548-b8fee4027813" targetNamespace="http://schemas.microsoft.com/office/2006/metadata/properties" ma:root="true" ma:fieldsID="5a94a0732a37c1cdccad818647d6b97e" ns2:_="" ns3:_="">
    <xsd:import namespace="4ecff561-314a-424c-9006-b1ab71a59ec2"/>
    <xsd:import namespace="eba30ad8-5d44-4144-b548-b8fee4027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cff561-314a-424c-9006-b1ab71a59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80d11ac-c5b9-425e-bc58-d533855d77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30ad8-5d44-4144-b548-b8fee4027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e8e36ac-b595-40a9-bdbb-542bcee75c3e}" ma:internalName="TaxCatchAll" ma:showField="CatchAllData" ma:web="eba30ad8-5d44-4144-b548-b8fee4027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a30ad8-5d44-4144-b548-b8fee4027813" xsi:nil="true"/>
    <lcf76f155ced4ddcb4097134ff3c332f xmlns="4ecff561-314a-424c-9006-b1ab71a59e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1360F8-25C5-419A-BA40-324A90150D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EB7EF0-F719-4BA0-9712-E94267B5A413}">
  <ds:schemaRefs>
    <ds:schemaRef ds:uri="4ecff561-314a-424c-9006-b1ab71a59ec2"/>
    <ds:schemaRef ds:uri="eba30ad8-5d44-4144-b548-b8fee40278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7E7183-A084-45DD-BE32-E9E3E4D48555}">
  <ds:schemaRefs>
    <ds:schemaRef ds:uri="2e7c9183-85d6-4e7e-b782-d834b18d6091"/>
    <ds:schemaRef ds:uri="41dc7c47-8c0c-4ac3-a04e-c05deaddac00"/>
    <ds:schemaRef ds:uri="4ecff561-314a-424c-9006-b1ab71a59ec2"/>
    <ds:schemaRef ds:uri="eba30ad8-5d44-4144-b548-b8fee402781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HMIP</Template>
  <TotalTime>0</TotalTime>
  <Words>384</Words>
  <Application>Microsoft Office PowerPoint</Application>
  <PresentationFormat>On-screen Show (4:3)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Custom Design</vt:lpstr>
      <vt:lpstr>1_Custom Design</vt:lpstr>
      <vt:lpstr>2_Custom Design</vt:lpstr>
      <vt:lpstr> Discover, Collaborate and Evolve. </vt:lpstr>
      <vt:lpstr>Discover-Research</vt:lpstr>
      <vt:lpstr>Discover-Local Intelligence</vt:lpstr>
      <vt:lpstr>Discover Evidence Based Programmes  </vt:lpstr>
      <vt:lpstr>Collaborate</vt:lpstr>
      <vt:lpstr>Evolve-Working together to meet the needs of the 'Child of Today'</vt:lpstr>
      <vt:lpstr>Evolve-Supporting parents and carers as their child's first educator. </vt:lpstr>
      <vt:lpstr>Evolve: Early Years Advocates </vt:lpstr>
      <vt:lpstr>Evolve: Sustainability and Next Steps</vt:lpstr>
    </vt:vector>
  </TitlesOfParts>
  <Company>arvato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Sefton Council  Youth Justice Service</dc:title>
  <dc:creator>Jacqueline Finlay</dc:creator>
  <cp:lastModifiedBy>O'Driscoll Geraldine Anne</cp:lastModifiedBy>
  <cp:revision>7</cp:revision>
  <cp:lastPrinted>2023-03-14T08:35:29Z</cp:lastPrinted>
  <dcterms:created xsi:type="dcterms:W3CDTF">2019-01-23T14:55:45Z</dcterms:created>
  <dcterms:modified xsi:type="dcterms:W3CDTF">2024-12-13T15:10:36Z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0x010100F29B0E35A726E44F80611AA95CEF903A</vt:lpwstr>
  </property>
  <property fmtid="{D5CDD505-2E9C-101B-9397-08002B2CF9AE}" pid="3" name="MediaServiceImageTags">
    <vt:lpwstr/>
  </property>
  <property fmtid="{D5CDD505-2E9C-101B-9397-08002B2CF9AE}" pid="4" name="MSIP_Label_fe7215e5-6892-44c5-bd87-118363e84c39_Enabled">
    <vt:lpwstr>true</vt:lpwstr>
  </property>
  <property fmtid="{D5CDD505-2E9C-101B-9397-08002B2CF9AE}" pid="5" name="MSIP_Label_fe7215e5-6892-44c5-bd87-118363e84c39_SetDate">
    <vt:lpwstr>2024-12-13T15:10:20Z</vt:lpwstr>
  </property>
  <property fmtid="{D5CDD505-2E9C-101B-9397-08002B2CF9AE}" pid="6" name="MSIP_Label_fe7215e5-6892-44c5-bd87-118363e84c39_Method">
    <vt:lpwstr>Standard</vt:lpwstr>
  </property>
  <property fmtid="{D5CDD505-2E9C-101B-9397-08002B2CF9AE}" pid="7" name="MSIP_Label_fe7215e5-6892-44c5-bd87-118363e84c39_Name">
    <vt:lpwstr>OFFICIAL</vt:lpwstr>
  </property>
  <property fmtid="{D5CDD505-2E9C-101B-9397-08002B2CF9AE}" pid="8" name="MSIP_Label_fe7215e5-6892-44c5-bd87-118363e84c39_SiteId">
    <vt:lpwstr>f3955ea2-4c5d-4e27-ab8d-f6f577fa122d</vt:lpwstr>
  </property>
  <property fmtid="{D5CDD505-2E9C-101B-9397-08002B2CF9AE}" pid="9" name="MSIP_Label_fe7215e5-6892-44c5-bd87-118363e84c39_ActionId">
    <vt:lpwstr>49823da9-0211-453c-83c7-e09536b5ff4d</vt:lpwstr>
  </property>
  <property fmtid="{D5CDD505-2E9C-101B-9397-08002B2CF9AE}" pid="10" name="MSIP_Label_fe7215e5-6892-44c5-bd87-118363e84c39_ContentBits">
    <vt:lpwstr>0</vt:lpwstr>
  </property>
</Properties>
</file>