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Roboto 1" panose="020B0604020202020204" charset="0"/>
      <p:regular r:id="rId17"/>
    </p:embeddedFont>
    <p:embeddedFont>
      <p:font typeface="Roboto 2" panose="020B0604020202020204" charset="0"/>
      <p:regular r:id="rId18"/>
    </p:embeddedFont>
    <p:embeddedFont>
      <p:font typeface="Roboto Condensed" panose="02000000000000000000" pitchFamily="2" charset="0"/>
      <p:regular r:id="rId19"/>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39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Level 6.</a:t>
            </a:r>
          </a:p>
          <a:p>
            <a:r>
              <a:rPr lang="en-US"/>
              <a:t>Changemakers- Buckingham Palace.</a:t>
            </a:r>
          </a:p>
          <a:p>
            <a:r>
              <a:rPr lang="en-US"/>
              <a:t>AXA Event.</a:t>
            </a:r>
          </a:p>
          <a:p>
            <a:r>
              <a:rPr lang="en-US"/>
              <a:t>Setting up Youth Provision in the Foundation, Youth Nights, Detached (Matchdays &amp; Concerts), Footy Fridays, Fan-Referral Project, Holiday Programmes.</a:t>
            </a:r>
          </a:p>
          <a:p>
            <a:r>
              <a:rPr lang="en-US"/>
              <a:t>Community Awards Staff Recognition.</a:t>
            </a:r>
          </a:p>
          <a:p>
            <a:r>
              <a:rPr lang="en-US"/>
              <a:t>Stakeholder relationships- Catch 22, We Are With You, Show Racism the Red Card.</a:t>
            </a:r>
          </a:p>
          <a:p>
            <a:endParaRPr lang="en-US"/>
          </a:p>
          <a:p>
            <a:r>
              <a:rPr lang="en-US"/>
              <a:t>Things to include:</a:t>
            </a:r>
          </a:p>
          <a:p>
            <a:r>
              <a:rPr lang="en-US"/>
              <a:t>Where I was before</a:t>
            </a:r>
          </a:p>
          <a:p>
            <a:r>
              <a:rPr lang="en-US"/>
              <a:t>Apprenticeship</a:t>
            </a:r>
          </a:p>
          <a:p>
            <a:r>
              <a:rPr lang="en-US"/>
              <a:t>Now- Youth Provision, Detached, Matchdays/ Targeted work, Holiday Programmes</a:t>
            </a:r>
          </a:p>
          <a:p>
            <a:endParaRPr lang="en-US"/>
          </a:p>
          <a:p>
            <a:r>
              <a:rPr lang="en-US"/>
              <a:t>Referrals into Youth Provision through social work/ family help...</a:t>
            </a:r>
          </a:p>
          <a:p>
            <a:endParaRPr lang="en-US"/>
          </a:p>
          <a:p>
            <a:r>
              <a:rPr lang="en-US"/>
              <a:t>Level 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2408" y="7692291"/>
            <a:ext cx="2517109" cy="989284"/>
          </a:xfrm>
          <a:custGeom>
            <a:avLst/>
            <a:gdLst/>
            <a:ahLst/>
            <a:cxnLst/>
            <a:rect l="l" t="t" r="r" b="b"/>
            <a:pathLst>
              <a:path w="2517109" h="989284">
                <a:moveTo>
                  <a:pt x="0" y="0"/>
                </a:moveTo>
                <a:lnTo>
                  <a:pt x="2517109" y="0"/>
                </a:lnTo>
                <a:lnTo>
                  <a:pt x="2517109" y="989284"/>
                </a:lnTo>
                <a:lnTo>
                  <a:pt x="0" y="989284"/>
                </a:lnTo>
                <a:lnTo>
                  <a:pt x="0" y="0"/>
                </a:lnTo>
                <a:close/>
              </a:path>
            </a:pathLst>
          </a:custGeom>
          <a:blipFill>
            <a:blip r:embed="rId2"/>
            <a:stretch>
              <a:fillRect/>
            </a:stretch>
          </a:blipFill>
        </p:spPr>
        <p:txBody>
          <a:bodyPr/>
          <a:lstStyle/>
          <a:p>
            <a:endParaRPr lang="en-GB"/>
          </a:p>
        </p:txBody>
      </p:sp>
      <p:grpSp>
        <p:nvGrpSpPr>
          <p:cNvPr id="3" name="Group 3"/>
          <p:cNvGrpSpPr>
            <a:grpSpLocks noChangeAspect="1"/>
          </p:cNvGrpSpPr>
          <p:nvPr/>
        </p:nvGrpSpPr>
        <p:grpSpPr>
          <a:xfrm>
            <a:off x="9972675" y="3152773"/>
            <a:ext cx="8362952" cy="7181855"/>
            <a:chOff x="0" y="0"/>
            <a:chExt cx="11150600" cy="9575800"/>
          </a:xfrm>
        </p:grpSpPr>
        <p:sp>
          <p:nvSpPr>
            <p:cNvPr id="4" name="Freeform 4"/>
            <p:cNvSpPr/>
            <p:nvPr/>
          </p:nvSpPr>
          <p:spPr>
            <a:xfrm>
              <a:off x="63500" y="770255"/>
              <a:ext cx="11023600" cy="8742045"/>
            </a:xfrm>
            <a:custGeom>
              <a:avLst/>
              <a:gdLst/>
              <a:ahLst/>
              <a:cxnLst/>
              <a:rect l="l" t="t" r="r" b="b"/>
              <a:pathLst>
                <a:path w="11023600" h="8742045">
                  <a:moveTo>
                    <a:pt x="9665970" y="0"/>
                  </a:moveTo>
                  <a:lnTo>
                    <a:pt x="0" y="6666103"/>
                  </a:lnTo>
                  <a:lnTo>
                    <a:pt x="5309489" y="8742045"/>
                  </a:lnTo>
                  <a:lnTo>
                    <a:pt x="11023600" y="8742045"/>
                  </a:lnTo>
                  <a:lnTo>
                    <a:pt x="11023600" y="3325241"/>
                  </a:lnTo>
                  <a:lnTo>
                    <a:pt x="9665970" y="0"/>
                  </a:lnTo>
                  <a:close/>
                </a:path>
              </a:pathLst>
            </a:custGeom>
            <a:solidFill>
              <a:srgbClr val="FFD234"/>
            </a:solidFill>
          </p:spPr>
          <p:txBody>
            <a:bodyPr/>
            <a:lstStyle/>
            <a:p>
              <a:endParaRPr lang="en-GB"/>
            </a:p>
          </p:txBody>
        </p:sp>
        <p:sp>
          <p:nvSpPr>
            <p:cNvPr id="5" name="Freeform 5"/>
            <p:cNvSpPr/>
            <p:nvPr/>
          </p:nvSpPr>
          <p:spPr>
            <a:xfrm>
              <a:off x="2509393" y="63500"/>
              <a:ext cx="8577707" cy="9448800"/>
            </a:xfrm>
            <a:custGeom>
              <a:avLst/>
              <a:gdLst/>
              <a:ahLst/>
              <a:cxnLst/>
              <a:rect l="l" t="t" r="r" b="b"/>
              <a:pathLst>
                <a:path w="8577707" h="9448800">
                  <a:moveTo>
                    <a:pt x="3830447" y="0"/>
                  </a:moveTo>
                  <a:lnTo>
                    <a:pt x="0" y="7198106"/>
                  </a:lnTo>
                  <a:lnTo>
                    <a:pt x="5407660" y="7801102"/>
                  </a:lnTo>
                  <a:lnTo>
                    <a:pt x="6436360" y="9448800"/>
                  </a:lnTo>
                  <a:lnTo>
                    <a:pt x="8540623" y="9448800"/>
                  </a:lnTo>
                  <a:lnTo>
                    <a:pt x="8577707" y="9402191"/>
                  </a:lnTo>
                  <a:lnTo>
                    <a:pt x="8577707" y="1615186"/>
                  </a:lnTo>
                  <a:lnTo>
                    <a:pt x="6797167" y="2600325"/>
                  </a:lnTo>
                  <a:lnTo>
                    <a:pt x="3830447" y="0"/>
                  </a:lnTo>
                  <a:close/>
                </a:path>
              </a:pathLst>
            </a:custGeom>
            <a:solidFill>
              <a:srgbClr val="004938"/>
            </a:solidFill>
          </p:spPr>
          <p:txBody>
            <a:bodyPr/>
            <a:lstStyle/>
            <a:p>
              <a:endParaRPr lang="en-GB"/>
            </a:p>
          </p:txBody>
        </p:sp>
        <p:sp>
          <p:nvSpPr>
            <p:cNvPr id="6" name="Freeform 6"/>
            <p:cNvSpPr/>
            <p:nvPr/>
          </p:nvSpPr>
          <p:spPr>
            <a:xfrm>
              <a:off x="2509393" y="63500"/>
              <a:ext cx="8577707" cy="9442450"/>
            </a:xfrm>
            <a:custGeom>
              <a:avLst/>
              <a:gdLst/>
              <a:ahLst/>
              <a:cxnLst/>
              <a:rect l="l" t="t" r="r" b="b"/>
              <a:pathLst>
                <a:path w="8577707" h="9442450">
                  <a:moveTo>
                    <a:pt x="3830447" y="0"/>
                  </a:moveTo>
                  <a:lnTo>
                    <a:pt x="0" y="7198106"/>
                  </a:lnTo>
                  <a:lnTo>
                    <a:pt x="5407660" y="7801102"/>
                  </a:lnTo>
                  <a:lnTo>
                    <a:pt x="6432423" y="9442450"/>
                  </a:lnTo>
                  <a:lnTo>
                    <a:pt x="8545703" y="9442450"/>
                  </a:lnTo>
                  <a:lnTo>
                    <a:pt x="8577707" y="9402318"/>
                  </a:lnTo>
                  <a:lnTo>
                    <a:pt x="8577707" y="1615186"/>
                  </a:lnTo>
                  <a:lnTo>
                    <a:pt x="6797167" y="2600325"/>
                  </a:lnTo>
                  <a:lnTo>
                    <a:pt x="3830447" y="0"/>
                  </a:lnTo>
                  <a:close/>
                </a:path>
              </a:pathLst>
            </a:custGeom>
            <a:solidFill>
              <a:srgbClr val="004938"/>
            </a:solidFill>
          </p:spPr>
          <p:txBody>
            <a:bodyPr/>
            <a:lstStyle/>
            <a:p>
              <a:endParaRPr lang="en-GB"/>
            </a:p>
          </p:txBody>
        </p:sp>
      </p:grpSp>
      <p:sp>
        <p:nvSpPr>
          <p:cNvPr id="7" name="Freeform 7"/>
          <p:cNvSpPr/>
          <p:nvPr/>
        </p:nvSpPr>
        <p:spPr>
          <a:xfrm>
            <a:off x="3587132" y="7595498"/>
            <a:ext cx="2542144" cy="1194698"/>
          </a:xfrm>
          <a:custGeom>
            <a:avLst/>
            <a:gdLst/>
            <a:ahLst/>
            <a:cxnLst/>
            <a:rect l="l" t="t" r="r" b="b"/>
            <a:pathLst>
              <a:path w="2542144" h="1194698">
                <a:moveTo>
                  <a:pt x="0" y="0"/>
                </a:moveTo>
                <a:lnTo>
                  <a:pt x="2542144" y="0"/>
                </a:lnTo>
                <a:lnTo>
                  <a:pt x="2542144" y="1194698"/>
                </a:lnTo>
                <a:lnTo>
                  <a:pt x="0" y="1194698"/>
                </a:lnTo>
                <a:lnTo>
                  <a:pt x="0" y="0"/>
                </a:lnTo>
                <a:close/>
              </a:path>
            </a:pathLst>
          </a:custGeom>
          <a:blipFill>
            <a:blip r:embed="rId3"/>
            <a:stretch>
              <a:fillRect/>
            </a:stretch>
          </a:blipFill>
        </p:spPr>
        <p:txBody>
          <a:bodyPr/>
          <a:lstStyle/>
          <a:p>
            <a:endParaRPr lang="en-GB"/>
          </a:p>
        </p:txBody>
      </p:sp>
      <p:sp>
        <p:nvSpPr>
          <p:cNvPr id="8" name="Freeform 8"/>
          <p:cNvSpPr/>
          <p:nvPr/>
        </p:nvSpPr>
        <p:spPr>
          <a:xfrm>
            <a:off x="6624576" y="7240255"/>
            <a:ext cx="2582961" cy="1441321"/>
          </a:xfrm>
          <a:custGeom>
            <a:avLst/>
            <a:gdLst/>
            <a:ahLst/>
            <a:cxnLst/>
            <a:rect l="l" t="t" r="r" b="b"/>
            <a:pathLst>
              <a:path w="2582961" h="1441321">
                <a:moveTo>
                  <a:pt x="0" y="0"/>
                </a:moveTo>
                <a:lnTo>
                  <a:pt x="2582961" y="0"/>
                </a:lnTo>
                <a:lnTo>
                  <a:pt x="2582961" y="1441320"/>
                </a:lnTo>
                <a:lnTo>
                  <a:pt x="0" y="1441320"/>
                </a:lnTo>
                <a:lnTo>
                  <a:pt x="0" y="0"/>
                </a:lnTo>
                <a:close/>
              </a:path>
            </a:pathLst>
          </a:custGeom>
          <a:blipFill>
            <a:blip r:embed="rId4"/>
            <a:stretch>
              <a:fillRect/>
            </a:stretch>
          </a:blipFill>
        </p:spPr>
        <p:txBody>
          <a:bodyPr/>
          <a:lstStyle/>
          <a:p>
            <a:endParaRPr lang="en-GB"/>
          </a:p>
        </p:txBody>
      </p:sp>
      <p:sp>
        <p:nvSpPr>
          <p:cNvPr id="9" name="TextBox 9"/>
          <p:cNvSpPr txBox="1"/>
          <p:nvPr/>
        </p:nvSpPr>
        <p:spPr>
          <a:xfrm>
            <a:off x="2141135" y="4184332"/>
            <a:ext cx="3575335" cy="959168"/>
          </a:xfrm>
          <a:prstGeom prst="rect">
            <a:avLst/>
          </a:prstGeom>
        </p:spPr>
        <p:txBody>
          <a:bodyPr lIns="0" tIns="0" rIns="0" bIns="0" rtlCol="0" anchor="t">
            <a:spAutoFit/>
          </a:bodyPr>
          <a:lstStyle/>
          <a:p>
            <a:pPr algn="ctr">
              <a:lnSpc>
                <a:spcPts val="7769"/>
              </a:lnSpc>
            </a:pPr>
            <a:r>
              <a:rPr lang="en-US" sz="5549">
                <a:solidFill>
                  <a:srgbClr val="000000"/>
                </a:solidFill>
                <a:latin typeface="Roboto Condensed"/>
                <a:ea typeface="Roboto Condensed"/>
                <a:cs typeface="Roboto Condensed"/>
                <a:sym typeface="Roboto Condensed"/>
              </a:rPr>
              <a:t>Youth Works</a:t>
            </a:r>
          </a:p>
        </p:txBody>
      </p:sp>
      <p:sp>
        <p:nvSpPr>
          <p:cNvPr id="10" name="TextBox 10"/>
          <p:cNvSpPr txBox="1"/>
          <p:nvPr/>
        </p:nvSpPr>
        <p:spPr>
          <a:xfrm>
            <a:off x="572408" y="5263829"/>
            <a:ext cx="8571592" cy="697231"/>
          </a:xfrm>
          <a:prstGeom prst="rect">
            <a:avLst/>
          </a:prstGeom>
        </p:spPr>
        <p:txBody>
          <a:bodyPr lIns="0" tIns="0" rIns="0" bIns="0" rtlCol="0" anchor="t">
            <a:spAutoFit/>
          </a:bodyPr>
          <a:lstStyle/>
          <a:p>
            <a:pPr algn="ctr">
              <a:lnSpc>
                <a:spcPts val="5669"/>
              </a:lnSpc>
            </a:pPr>
            <a:r>
              <a:rPr lang="en-US" sz="4049">
                <a:solidFill>
                  <a:srgbClr val="000000"/>
                </a:solidFill>
                <a:latin typeface="Roboto Condensed"/>
                <a:ea typeface="Roboto Condensed"/>
                <a:cs typeface="Roboto Condensed"/>
                <a:sym typeface="Roboto Condensed"/>
              </a:rPr>
              <a:t>The regrowth of Youth Work in Our City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56359" y="2154113"/>
            <a:ext cx="3596844" cy="359684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b="-44144"/>
              </a:stretch>
            </a:blipFill>
          </p:spPr>
          <p:txBody>
            <a:bodyPr/>
            <a:lstStyle/>
            <a:p>
              <a:endParaRPr lang="en-GB"/>
            </a:p>
          </p:txBody>
        </p:sp>
      </p:grpSp>
      <p:grpSp>
        <p:nvGrpSpPr>
          <p:cNvPr id="4" name="Group 4"/>
          <p:cNvGrpSpPr/>
          <p:nvPr/>
        </p:nvGrpSpPr>
        <p:grpSpPr>
          <a:xfrm>
            <a:off x="2726066" y="2053045"/>
            <a:ext cx="3596844" cy="359684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b="-33264"/>
              </a:stretch>
            </a:blipFill>
          </p:spPr>
          <p:txBody>
            <a:bodyPr/>
            <a:lstStyle/>
            <a:p>
              <a:endParaRPr lang="en-GB"/>
            </a:p>
          </p:txBody>
        </p:sp>
      </p:grpSp>
      <p:grpSp>
        <p:nvGrpSpPr>
          <p:cNvPr id="6" name="Group 6"/>
          <p:cNvGrpSpPr/>
          <p:nvPr/>
        </p:nvGrpSpPr>
        <p:grpSpPr>
          <a:xfrm>
            <a:off x="11786653" y="2053045"/>
            <a:ext cx="3596844" cy="359684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6600" b="-16600"/>
              </a:stretch>
            </a:blipFill>
          </p:spPr>
          <p:txBody>
            <a:bodyPr/>
            <a:lstStyle/>
            <a:p>
              <a:endParaRPr lang="en-GB"/>
            </a:p>
          </p:txBody>
        </p:sp>
      </p:grpSp>
      <p:sp>
        <p:nvSpPr>
          <p:cNvPr id="8" name="TextBox 8"/>
          <p:cNvSpPr txBox="1"/>
          <p:nvPr/>
        </p:nvSpPr>
        <p:spPr>
          <a:xfrm>
            <a:off x="7825056" y="6392839"/>
            <a:ext cx="2459450" cy="800100"/>
          </a:xfrm>
          <a:prstGeom prst="rect">
            <a:avLst/>
          </a:prstGeom>
        </p:spPr>
        <p:txBody>
          <a:bodyPr lIns="0" tIns="0" rIns="0" bIns="0" rtlCol="0" anchor="t">
            <a:spAutoFit/>
          </a:bodyPr>
          <a:lstStyle/>
          <a:p>
            <a:pPr algn="ctr">
              <a:lnSpc>
                <a:spcPts val="3149"/>
              </a:lnSpc>
            </a:pPr>
            <a:r>
              <a:rPr lang="en-US" sz="2250" spc="20">
                <a:solidFill>
                  <a:srgbClr val="000000"/>
                </a:solidFill>
                <a:latin typeface="Roboto 1"/>
                <a:ea typeface="Roboto 1"/>
                <a:cs typeface="Roboto 1"/>
                <a:sym typeface="Roboto 1"/>
              </a:rPr>
              <a:t>Clare Peters</a:t>
            </a:r>
          </a:p>
          <a:p>
            <a:pPr algn="ctr">
              <a:lnSpc>
                <a:spcPts val="3149"/>
              </a:lnSpc>
            </a:pPr>
            <a:r>
              <a:rPr lang="en-US" sz="2250" spc="20">
                <a:solidFill>
                  <a:srgbClr val="000000"/>
                </a:solidFill>
                <a:latin typeface="Roboto 1"/>
                <a:ea typeface="Roboto 1"/>
                <a:cs typeface="Roboto 1"/>
                <a:sym typeface="Roboto 1"/>
              </a:rPr>
              <a:t>Yew Tree Ward</a:t>
            </a:r>
          </a:p>
        </p:txBody>
      </p:sp>
      <p:sp>
        <p:nvSpPr>
          <p:cNvPr id="9" name="TextBox 9"/>
          <p:cNvSpPr txBox="1"/>
          <p:nvPr/>
        </p:nvSpPr>
        <p:spPr>
          <a:xfrm>
            <a:off x="11248298" y="6192814"/>
            <a:ext cx="4673554" cy="1200150"/>
          </a:xfrm>
          <a:prstGeom prst="rect">
            <a:avLst/>
          </a:prstGeom>
        </p:spPr>
        <p:txBody>
          <a:bodyPr lIns="0" tIns="0" rIns="0" bIns="0" rtlCol="0" anchor="t">
            <a:spAutoFit/>
          </a:bodyPr>
          <a:lstStyle/>
          <a:p>
            <a:pPr algn="ctr">
              <a:lnSpc>
                <a:spcPts val="3149"/>
              </a:lnSpc>
            </a:pPr>
            <a:r>
              <a:rPr lang="en-US" sz="2250" spc="20">
                <a:solidFill>
                  <a:srgbClr val="000000"/>
                </a:solidFill>
                <a:latin typeface="Roboto 1"/>
                <a:ea typeface="Roboto 1"/>
                <a:cs typeface="Roboto 1"/>
                <a:sym typeface="Roboto 1"/>
              </a:rPr>
              <a:t>Marie Halsall</a:t>
            </a:r>
          </a:p>
          <a:p>
            <a:pPr algn="ctr">
              <a:lnSpc>
                <a:spcPts val="3149"/>
              </a:lnSpc>
            </a:pPr>
            <a:r>
              <a:rPr lang="en-US" sz="2250" spc="20">
                <a:solidFill>
                  <a:srgbClr val="000000"/>
                </a:solidFill>
                <a:latin typeface="Roboto 1"/>
                <a:ea typeface="Roboto 1"/>
                <a:cs typeface="Roboto 1"/>
                <a:sym typeface="Roboto 1"/>
              </a:rPr>
              <a:t>Netherton Park Neighbourhood Centre </a:t>
            </a:r>
          </a:p>
        </p:txBody>
      </p:sp>
      <p:sp>
        <p:nvSpPr>
          <p:cNvPr id="10" name="TextBox 10"/>
          <p:cNvSpPr txBox="1"/>
          <p:nvPr/>
        </p:nvSpPr>
        <p:spPr>
          <a:xfrm>
            <a:off x="3569384" y="6192814"/>
            <a:ext cx="2459450" cy="1200150"/>
          </a:xfrm>
          <a:prstGeom prst="rect">
            <a:avLst/>
          </a:prstGeom>
        </p:spPr>
        <p:txBody>
          <a:bodyPr lIns="0" tIns="0" rIns="0" bIns="0" rtlCol="0" anchor="t">
            <a:spAutoFit/>
          </a:bodyPr>
          <a:lstStyle/>
          <a:p>
            <a:pPr algn="ctr">
              <a:lnSpc>
                <a:spcPts val="3149"/>
              </a:lnSpc>
            </a:pPr>
            <a:r>
              <a:rPr lang="en-US" sz="2250" spc="20">
                <a:solidFill>
                  <a:srgbClr val="000000"/>
                </a:solidFill>
                <a:latin typeface="Roboto 1"/>
                <a:ea typeface="Roboto 1"/>
                <a:cs typeface="Roboto 1"/>
                <a:sym typeface="Roboto 1"/>
              </a:rPr>
              <a:t>Katie Duffy </a:t>
            </a:r>
          </a:p>
          <a:p>
            <a:pPr algn="ctr">
              <a:lnSpc>
                <a:spcPts val="3149"/>
              </a:lnSpc>
            </a:pPr>
            <a:r>
              <a:rPr lang="en-US" sz="2250" spc="20">
                <a:solidFill>
                  <a:srgbClr val="000000"/>
                </a:solidFill>
                <a:latin typeface="Roboto 1"/>
                <a:ea typeface="Roboto 1"/>
                <a:cs typeface="Roboto 1"/>
                <a:sym typeface="Roboto 1"/>
              </a:rPr>
              <a:t>Walton Youth Project</a:t>
            </a:r>
          </a:p>
        </p:txBody>
      </p:sp>
      <p:grpSp>
        <p:nvGrpSpPr>
          <p:cNvPr id="11" name="Group 11"/>
          <p:cNvGrpSpPr/>
          <p:nvPr/>
        </p:nvGrpSpPr>
        <p:grpSpPr>
          <a:xfrm>
            <a:off x="0" y="0"/>
            <a:ext cx="18288000" cy="1278153"/>
            <a:chOff x="0" y="0"/>
            <a:chExt cx="4816593" cy="336633"/>
          </a:xfrm>
        </p:grpSpPr>
        <p:sp>
          <p:nvSpPr>
            <p:cNvPr id="12" name="Freeform 12"/>
            <p:cNvSpPr/>
            <p:nvPr/>
          </p:nvSpPr>
          <p:spPr>
            <a:xfrm>
              <a:off x="0" y="0"/>
              <a:ext cx="4816592" cy="336633"/>
            </a:xfrm>
            <a:custGeom>
              <a:avLst/>
              <a:gdLst/>
              <a:ahLst/>
              <a:cxnLst/>
              <a:rect l="l" t="t" r="r" b="b"/>
              <a:pathLst>
                <a:path w="4816592" h="336633">
                  <a:moveTo>
                    <a:pt x="0" y="0"/>
                  </a:moveTo>
                  <a:lnTo>
                    <a:pt x="4816592" y="0"/>
                  </a:lnTo>
                  <a:lnTo>
                    <a:pt x="4816592" y="336633"/>
                  </a:lnTo>
                  <a:lnTo>
                    <a:pt x="0" y="336633"/>
                  </a:lnTo>
                  <a:close/>
                </a:path>
              </a:pathLst>
            </a:custGeom>
            <a:solidFill>
              <a:srgbClr val="004938"/>
            </a:solidFill>
          </p:spPr>
          <p:txBody>
            <a:bodyPr/>
            <a:lstStyle/>
            <a:p>
              <a:endParaRPr lang="en-GB"/>
            </a:p>
          </p:txBody>
        </p:sp>
        <p:sp>
          <p:nvSpPr>
            <p:cNvPr id="13" name="TextBox 13"/>
            <p:cNvSpPr txBox="1"/>
            <p:nvPr/>
          </p:nvSpPr>
          <p:spPr>
            <a:xfrm>
              <a:off x="0" y="-133350"/>
              <a:ext cx="4816593" cy="469983"/>
            </a:xfrm>
            <a:prstGeom prst="rect">
              <a:avLst/>
            </a:prstGeom>
          </p:spPr>
          <p:txBody>
            <a:bodyPr lIns="50800" tIns="50800" rIns="50800" bIns="50800" rtlCol="0" anchor="ctr"/>
            <a:lstStyle/>
            <a:p>
              <a:pPr algn="ctr">
                <a:lnSpc>
                  <a:spcPts val="8400"/>
                </a:lnSpc>
              </a:pPr>
              <a:r>
                <a:rPr lang="en-US" sz="6000" spc="54">
                  <a:solidFill>
                    <a:srgbClr val="FFFFFF"/>
                  </a:solidFill>
                  <a:latin typeface="Roboto 1"/>
                  <a:ea typeface="Roboto 1"/>
                  <a:cs typeface="Roboto 1"/>
                  <a:sym typeface="Roboto 1"/>
                </a:rPr>
                <a:t>Meet The Apprentices</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6325" y="3773262"/>
            <a:ext cx="561380" cy="0"/>
          </a:xfrm>
          <a:prstGeom prst="line">
            <a:avLst/>
          </a:prstGeom>
          <a:ln w="57150" cap="flat">
            <a:solidFill>
              <a:srgbClr val="FFFFFF"/>
            </a:solidFill>
            <a:prstDash val="solid"/>
            <a:headEnd type="none" w="sm" len="sm"/>
            <a:tailEnd type="none" w="sm" len="sm"/>
          </a:ln>
        </p:spPr>
        <p:txBody>
          <a:bodyPr/>
          <a:lstStyle/>
          <a:p>
            <a:endParaRPr lang="en-GB"/>
          </a:p>
        </p:txBody>
      </p:sp>
      <p:grpSp>
        <p:nvGrpSpPr>
          <p:cNvPr id="3" name="Group 3"/>
          <p:cNvGrpSpPr/>
          <p:nvPr/>
        </p:nvGrpSpPr>
        <p:grpSpPr>
          <a:xfrm>
            <a:off x="246481" y="2002017"/>
            <a:ext cx="3085877" cy="3406415"/>
            <a:chOff x="0" y="0"/>
            <a:chExt cx="812741" cy="897163"/>
          </a:xfrm>
        </p:grpSpPr>
        <p:sp>
          <p:nvSpPr>
            <p:cNvPr id="4" name="Freeform 4"/>
            <p:cNvSpPr/>
            <p:nvPr/>
          </p:nvSpPr>
          <p:spPr>
            <a:xfrm>
              <a:off x="0" y="0"/>
              <a:ext cx="812741" cy="897163"/>
            </a:xfrm>
            <a:custGeom>
              <a:avLst/>
              <a:gdLst/>
              <a:ahLst/>
              <a:cxnLst/>
              <a:rect l="l" t="t" r="r" b="b"/>
              <a:pathLst>
                <a:path w="812741" h="897163">
                  <a:moveTo>
                    <a:pt x="127950" y="0"/>
                  </a:moveTo>
                  <a:lnTo>
                    <a:pt x="684791" y="0"/>
                  </a:lnTo>
                  <a:cubicBezTo>
                    <a:pt x="718726" y="0"/>
                    <a:pt x="751270" y="13480"/>
                    <a:pt x="775266" y="37476"/>
                  </a:cubicBezTo>
                  <a:cubicBezTo>
                    <a:pt x="799261" y="61471"/>
                    <a:pt x="812741" y="94016"/>
                    <a:pt x="812741" y="127950"/>
                  </a:cubicBezTo>
                  <a:lnTo>
                    <a:pt x="812741" y="769213"/>
                  </a:lnTo>
                  <a:cubicBezTo>
                    <a:pt x="812741" y="803147"/>
                    <a:pt x="799261" y="835692"/>
                    <a:pt x="775266" y="859687"/>
                  </a:cubicBezTo>
                  <a:cubicBezTo>
                    <a:pt x="751270" y="883682"/>
                    <a:pt x="718726" y="897163"/>
                    <a:pt x="684791" y="897163"/>
                  </a:cubicBezTo>
                  <a:lnTo>
                    <a:pt x="127950" y="897163"/>
                  </a:lnTo>
                  <a:cubicBezTo>
                    <a:pt x="94016" y="897163"/>
                    <a:pt x="61471" y="883682"/>
                    <a:pt x="37476" y="859687"/>
                  </a:cubicBezTo>
                  <a:cubicBezTo>
                    <a:pt x="13480" y="835692"/>
                    <a:pt x="0" y="803147"/>
                    <a:pt x="0" y="769213"/>
                  </a:cubicBezTo>
                  <a:lnTo>
                    <a:pt x="0" y="127950"/>
                  </a:lnTo>
                  <a:cubicBezTo>
                    <a:pt x="0" y="94016"/>
                    <a:pt x="13480" y="61471"/>
                    <a:pt x="37476" y="37476"/>
                  </a:cubicBezTo>
                  <a:cubicBezTo>
                    <a:pt x="61471" y="13480"/>
                    <a:pt x="94016" y="0"/>
                    <a:pt x="127950" y="0"/>
                  </a:cubicBezTo>
                  <a:close/>
                </a:path>
              </a:pathLst>
            </a:custGeom>
            <a:solidFill>
              <a:srgbClr val="054538"/>
            </a:solidFill>
          </p:spPr>
          <p:txBody>
            <a:bodyPr/>
            <a:lstStyle/>
            <a:p>
              <a:endParaRPr lang="en-GB"/>
            </a:p>
          </p:txBody>
        </p:sp>
        <p:sp>
          <p:nvSpPr>
            <p:cNvPr id="5" name="TextBox 5"/>
            <p:cNvSpPr txBox="1"/>
            <p:nvPr/>
          </p:nvSpPr>
          <p:spPr>
            <a:xfrm>
              <a:off x="0" y="-57150"/>
              <a:ext cx="812741" cy="954313"/>
            </a:xfrm>
            <a:prstGeom prst="rect">
              <a:avLst/>
            </a:prstGeom>
          </p:spPr>
          <p:txBody>
            <a:bodyPr lIns="50800" tIns="50800" rIns="50800" bIns="50800" rtlCol="0" anchor="ctr"/>
            <a:lstStyle/>
            <a:p>
              <a:pPr algn="ctr">
                <a:lnSpc>
                  <a:spcPts val="3149"/>
                </a:lnSpc>
              </a:pPr>
              <a:r>
                <a:rPr lang="en-US" sz="2250" spc="20">
                  <a:solidFill>
                    <a:srgbClr val="FFFFFF"/>
                  </a:solidFill>
                  <a:latin typeface="Roboto 2"/>
                  <a:ea typeface="Roboto 2"/>
                  <a:cs typeface="Roboto 2"/>
                  <a:sym typeface="Roboto 2"/>
                </a:rPr>
                <a:t>Quarter 1 </a:t>
              </a:r>
            </a:p>
            <a:p>
              <a:pPr algn="ctr">
                <a:lnSpc>
                  <a:spcPts val="3149"/>
                </a:lnSpc>
              </a:pPr>
              <a:r>
                <a:rPr lang="en-US" sz="2250" spc="20">
                  <a:solidFill>
                    <a:srgbClr val="FFFFFF"/>
                  </a:solidFill>
                  <a:latin typeface="Roboto 2"/>
                  <a:ea typeface="Roboto 2"/>
                  <a:cs typeface="Roboto 2"/>
                  <a:sym typeface="Roboto 2"/>
                </a:rPr>
                <a:t>Jan - March </a:t>
              </a:r>
            </a:p>
            <a:p>
              <a:pPr algn="ctr">
                <a:lnSpc>
                  <a:spcPts val="3149"/>
                </a:lnSpc>
              </a:pPr>
              <a:r>
                <a:rPr lang="en-US" sz="2250" spc="20">
                  <a:solidFill>
                    <a:srgbClr val="FFFFFF"/>
                  </a:solidFill>
                  <a:latin typeface="Roboto 2"/>
                  <a:ea typeface="Roboto 2"/>
                  <a:cs typeface="Roboto 2"/>
                  <a:sym typeface="Roboto 2"/>
                </a:rPr>
                <a:t>Engaged with 719 young people</a:t>
              </a:r>
            </a:p>
            <a:p>
              <a:pPr algn="ctr">
                <a:lnSpc>
                  <a:spcPts val="3149"/>
                </a:lnSpc>
              </a:pPr>
              <a:endParaRPr lang="en-US" sz="2250" spc="20">
                <a:solidFill>
                  <a:srgbClr val="FFFFFF"/>
                </a:solidFill>
                <a:latin typeface="Roboto 2"/>
                <a:ea typeface="Roboto 2"/>
                <a:cs typeface="Roboto 2"/>
                <a:sym typeface="Roboto 2"/>
              </a:endParaRPr>
            </a:p>
            <a:p>
              <a:pPr algn="ctr">
                <a:lnSpc>
                  <a:spcPts val="3149"/>
                </a:lnSpc>
              </a:pPr>
              <a:r>
                <a:rPr lang="en-US" sz="2250" spc="20">
                  <a:solidFill>
                    <a:srgbClr val="FFFFFF"/>
                  </a:solidFill>
                  <a:latin typeface="Roboto 2"/>
                  <a:ea typeface="Roboto 2"/>
                  <a:cs typeface="Roboto 2"/>
                  <a:sym typeface="Roboto 2"/>
                </a:rPr>
                <a:t> Engaged with 196 adults</a:t>
              </a:r>
            </a:p>
          </p:txBody>
        </p:sp>
      </p:grpSp>
      <p:sp>
        <p:nvSpPr>
          <p:cNvPr id="6" name="TextBox 6"/>
          <p:cNvSpPr txBox="1"/>
          <p:nvPr/>
        </p:nvSpPr>
        <p:spPr>
          <a:xfrm>
            <a:off x="0" y="-9525"/>
            <a:ext cx="13824046" cy="2105025"/>
          </a:xfrm>
          <a:prstGeom prst="rect">
            <a:avLst/>
          </a:prstGeom>
        </p:spPr>
        <p:txBody>
          <a:bodyPr lIns="0" tIns="0" rIns="0" bIns="0" rtlCol="0" anchor="t">
            <a:spAutoFit/>
          </a:bodyPr>
          <a:lstStyle/>
          <a:p>
            <a:pPr algn="ctr">
              <a:lnSpc>
                <a:spcPts val="8399"/>
              </a:lnSpc>
            </a:pPr>
            <a:r>
              <a:rPr lang="en-US" sz="5999">
                <a:solidFill>
                  <a:srgbClr val="000000"/>
                </a:solidFill>
                <a:latin typeface="Roboto 1"/>
                <a:ea typeface="Roboto 1"/>
                <a:cs typeface="Roboto 1"/>
                <a:sym typeface="Roboto 1"/>
              </a:rPr>
              <a:t>Cohort Two: Impact at Walton Youth Project</a:t>
            </a:r>
          </a:p>
        </p:txBody>
      </p:sp>
      <p:grpSp>
        <p:nvGrpSpPr>
          <p:cNvPr id="7" name="Group 7"/>
          <p:cNvGrpSpPr/>
          <p:nvPr/>
        </p:nvGrpSpPr>
        <p:grpSpPr>
          <a:xfrm>
            <a:off x="11229515" y="2023102"/>
            <a:ext cx="3086100" cy="3385330"/>
            <a:chOff x="0" y="0"/>
            <a:chExt cx="812800" cy="891610"/>
          </a:xfrm>
        </p:grpSpPr>
        <p:sp>
          <p:nvSpPr>
            <p:cNvPr id="8" name="Freeform 8"/>
            <p:cNvSpPr/>
            <p:nvPr/>
          </p:nvSpPr>
          <p:spPr>
            <a:xfrm>
              <a:off x="0" y="0"/>
              <a:ext cx="812800" cy="891610"/>
            </a:xfrm>
            <a:custGeom>
              <a:avLst/>
              <a:gdLst/>
              <a:ahLst/>
              <a:cxnLst/>
              <a:rect l="l" t="t" r="r" b="b"/>
              <a:pathLst>
                <a:path w="812800" h="891610">
                  <a:moveTo>
                    <a:pt x="127941" y="0"/>
                  </a:moveTo>
                  <a:lnTo>
                    <a:pt x="684859" y="0"/>
                  </a:lnTo>
                  <a:cubicBezTo>
                    <a:pt x="718791" y="0"/>
                    <a:pt x="751333" y="13479"/>
                    <a:pt x="775327" y="37473"/>
                  </a:cubicBezTo>
                  <a:cubicBezTo>
                    <a:pt x="799321" y="61467"/>
                    <a:pt x="812800" y="94009"/>
                    <a:pt x="812800" y="127941"/>
                  </a:cubicBezTo>
                  <a:lnTo>
                    <a:pt x="812800" y="763669"/>
                  </a:lnTo>
                  <a:cubicBezTo>
                    <a:pt x="812800" y="797601"/>
                    <a:pt x="799321" y="830143"/>
                    <a:pt x="775327" y="854137"/>
                  </a:cubicBezTo>
                  <a:cubicBezTo>
                    <a:pt x="751333" y="878130"/>
                    <a:pt x="718791" y="891610"/>
                    <a:pt x="684859" y="891610"/>
                  </a:cubicBezTo>
                  <a:lnTo>
                    <a:pt x="127941" y="891610"/>
                  </a:lnTo>
                  <a:cubicBezTo>
                    <a:pt x="94009" y="891610"/>
                    <a:pt x="61467" y="878130"/>
                    <a:pt x="37473" y="854137"/>
                  </a:cubicBezTo>
                  <a:cubicBezTo>
                    <a:pt x="13479" y="830143"/>
                    <a:pt x="0" y="797601"/>
                    <a:pt x="0" y="763669"/>
                  </a:cubicBezTo>
                  <a:lnTo>
                    <a:pt x="0" y="127941"/>
                  </a:lnTo>
                  <a:cubicBezTo>
                    <a:pt x="0" y="94009"/>
                    <a:pt x="13479" y="61467"/>
                    <a:pt x="37473" y="37473"/>
                  </a:cubicBezTo>
                  <a:cubicBezTo>
                    <a:pt x="61467" y="13479"/>
                    <a:pt x="94009" y="0"/>
                    <a:pt x="127941" y="0"/>
                  </a:cubicBezTo>
                  <a:close/>
                </a:path>
              </a:pathLst>
            </a:custGeom>
            <a:solidFill>
              <a:srgbClr val="054538"/>
            </a:solidFill>
          </p:spPr>
          <p:txBody>
            <a:bodyPr/>
            <a:lstStyle/>
            <a:p>
              <a:endParaRPr lang="en-GB"/>
            </a:p>
          </p:txBody>
        </p:sp>
        <p:sp>
          <p:nvSpPr>
            <p:cNvPr id="9" name="TextBox 9"/>
            <p:cNvSpPr txBox="1"/>
            <p:nvPr/>
          </p:nvSpPr>
          <p:spPr>
            <a:xfrm>
              <a:off x="0" y="-57150"/>
              <a:ext cx="812800" cy="948760"/>
            </a:xfrm>
            <a:prstGeom prst="rect">
              <a:avLst/>
            </a:prstGeom>
          </p:spPr>
          <p:txBody>
            <a:bodyPr lIns="50800" tIns="50800" rIns="50800" bIns="50800" rtlCol="0" anchor="ctr"/>
            <a:lstStyle/>
            <a:p>
              <a:pPr algn="ctr">
                <a:lnSpc>
                  <a:spcPts val="3149"/>
                </a:lnSpc>
              </a:pPr>
              <a:r>
                <a:rPr lang="en-US" sz="2250" spc="20">
                  <a:solidFill>
                    <a:srgbClr val="FFFFFF"/>
                  </a:solidFill>
                  <a:latin typeface="Roboto 2"/>
                  <a:ea typeface="Roboto 2"/>
                  <a:cs typeface="Roboto 2"/>
                  <a:sym typeface="Roboto 2"/>
                </a:rPr>
                <a:t>Supported a 7 week project. Covering: poverty and inequality, mental and physical wellbeing, education, youth work, discrimination and community safety.</a:t>
              </a:r>
            </a:p>
          </p:txBody>
        </p:sp>
      </p:grpSp>
      <p:grpSp>
        <p:nvGrpSpPr>
          <p:cNvPr id="10" name="Group 10"/>
          <p:cNvGrpSpPr/>
          <p:nvPr/>
        </p:nvGrpSpPr>
        <p:grpSpPr>
          <a:xfrm>
            <a:off x="14858540" y="2023102"/>
            <a:ext cx="3096748" cy="3385330"/>
            <a:chOff x="0" y="0"/>
            <a:chExt cx="815604" cy="891610"/>
          </a:xfrm>
        </p:grpSpPr>
        <p:sp>
          <p:nvSpPr>
            <p:cNvPr id="11" name="Freeform 11"/>
            <p:cNvSpPr/>
            <p:nvPr/>
          </p:nvSpPr>
          <p:spPr>
            <a:xfrm>
              <a:off x="0" y="0"/>
              <a:ext cx="815604" cy="891610"/>
            </a:xfrm>
            <a:custGeom>
              <a:avLst/>
              <a:gdLst/>
              <a:ahLst/>
              <a:cxnLst/>
              <a:rect l="l" t="t" r="r" b="b"/>
              <a:pathLst>
                <a:path w="815604" h="891610">
                  <a:moveTo>
                    <a:pt x="127501" y="0"/>
                  </a:moveTo>
                  <a:lnTo>
                    <a:pt x="688104" y="0"/>
                  </a:lnTo>
                  <a:cubicBezTo>
                    <a:pt x="721919" y="0"/>
                    <a:pt x="754349" y="13433"/>
                    <a:pt x="778260" y="37344"/>
                  </a:cubicBezTo>
                  <a:cubicBezTo>
                    <a:pt x="802171" y="61255"/>
                    <a:pt x="815604" y="93686"/>
                    <a:pt x="815604" y="127501"/>
                  </a:cubicBezTo>
                  <a:lnTo>
                    <a:pt x="815604" y="764109"/>
                  </a:lnTo>
                  <a:cubicBezTo>
                    <a:pt x="815604" y="834526"/>
                    <a:pt x="758520" y="891610"/>
                    <a:pt x="688104" y="891610"/>
                  </a:cubicBezTo>
                  <a:lnTo>
                    <a:pt x="127501" y="891610"/>
                  </a:lnTo>
                  <a:cubicBezTo>
                    <a:pt x="93686" y="891610"/>
                    <a:pt x="61255" y="878177"/>
                    <a:pt x="37344" y="854265"/>
                  </a:cubicBezTo>
                  <a:cubicBezTo>
                    <a:pt x="13433" y="830354"/>
                    <a:pt x="0" y="797924"/>
                    <a:pt x="0" y="764109"/>
                  </a:cubicBezTo>
                  <a:lnTo>
                    <a:pt x="0" y="127501"/>
                  </a:lnTo>
                  <a:cubicBezTo>
                    <a:pt x="0" y="57084"/>
                    <a:pt x="57084" y="0"/>
                    <a:pt x="127501" y="0"/>
                  </a:cubicBezTo>
                  <a:close/>
                </a:path>
              </a:pathLst>
            </a:custGeom>
            <a:solidFill>
              <a:srgbClr val="054538"/>
            </a:solidFill>
          </p:spPr>
          <p:txBody>
            <a:bodyPr/>
            <a:lstStyle/>
            <a:p>
              <a:endParaRPr lang="en-GB"/>
            </a:p>
          </p:txBody>
        </p:sp>
        <p:sp>
          <p:nvSpPr>
            <p:cNvPr id="12" name="TextBox 12"/>
            <p:cNvSpPr txBox="1"/>
            <p:nvPr/>
          </p:nvSpPr>
          <p:spPr>
            <a:xfrm>
              <a:off x="0" y="-57150"/>
              <a:ext cx="815604" cy="948760"/>
            </a:xfrm>
            <a:prstGeom prst="rect">
              <a:avLst/>
            </a:prstGeom>
          </p:spPr>
          <p:txBody>
            <a:bodyPr lIns="50800" tIns="50800" rIns="50800" bIns="50800" rtlCol="0" anchor="ctr"/>
            <a:lstStyle/>
            <a:p>
              <a:pPr algn="ctr">
                <a:lnSpc>
                  <a:spcPts val="3149"/>
                </a:lnSpc>
              </a:pPr>
              <a:r>
                <a:rPr lang="en-US" sz="2250" spc="20">
                  <a:solidFill>
                    <a:srgbClr val="FFFFFF"/>
                  </a:solidFill>
                  <a:latin typeface="Roboto 2"/>
                  <a:ea typeface="Roboto 2"/>
                  <a:cs typeface="Roboto 2"/>
                  <a:sym typeface="Roboto 2"/>
                </a:rPr>
                <a:t>Delivered Young Inspector’s Training programme to 20 young people. All young received a AQA</a:t>
              </a:r>
            </a:p>
          </p:txBody>
        </p:sp>
      </p:grpSp>
      <p:grpSp>
        <p:nvGrpSpPr>
          <p:cNvPr id="13" name="Group 13"/>
          <p:cNvGrpSpPr/>
          <p:nvPr/>
        </p:nvGrpSpPr>
        <p:grpSpPr>
          <a:xfrm>
            <a:off x="269620" y="5676013"/>
            <a:ext cx="3086100" cy="3312933"/>
            <a:chOff x="0" y="0"/>
            <a:chExt cx="812800" cy="872542"/>
          </a:xfrm>
        </p:grpSpPr>
        <p:sp>
          <p:nvSpPr>
            <p:cNvPr id="14" name="Freeform 14"/>
            <p:cNvSpPr/>
            <p:nvPr/>
          </p:nvSpPr>
          <p:spPr>
            <a:xfrm>
              <a:off x="0" y="0"/>
              <a:ext cx="812800" cy="872542"/>
            </a:xfrm>
            <a:custGeom>
              <a:avLst/>
              <a:gdLst/>
              <a:ahLst/>
              <a:cxnLst/>
              <a:rect l="l" t="t" r="r" b="b"/>
              <a:pathLst>
                <a:path w="812800" h="872542">
                  <a:moveTo>
                    <a:pt x="127941" y="0"/>
                  </a:moveTo>
                  <a:lnTo>
                    <a:pt x="684859" y="0"/>
                  </a:lnTo>
                  <a:cubicBezTo>
                    <a:pt x="718791" y="0"/>
                    <a:pt x="751333" y="13479"/>
                    <a:pt x="775327" y="37473"/>
                  </a:cubicBezTo>
                  <a:cubicBezTo>
                    <a:pt x="799321" y="61467"/>
                    <a:pt x="812800" y="94009"/>
                    <a:pt x="812800" y="127941"/>
                  </a:cubicBezTo>
                  <a:lnTo>
                    <a:pt x="812800" y="744601"/>
                  </a:lnTo>
                  <a:cubicBezTo>
                    <a:pt x="812800" y="778533"/>
                    <a:pt x="799321" y="811075"/>
                    <a:pt x="775327" y="835069"/>
                  </a:cubicBezTo>
                  <a:cubicBezTo>
                    <a:pt x="751333" y="859062"/>
                    <a:pt x="718791" y="872542"/>
                    <a:pt x="684859" y="872542"/>
                  </a:cubicBezTo>
                  <a:lnTo>
                    <a:pt x="127941" y="872542"/>
                  </a:lnTo>
                  <a:cubicBezTo>
                    <a:pt x="94009" y="872542"/>
                    <a:pt x="61467" y="859062"/>
                    <a:pt x="37473" y="835069"/>
                  </a:cubicBezTo>
                  <a:cubicBezTo>
                    <a:pt x="13479" y="811075"/>
                    <a:pt x="0" y="778533"/>
                    <a:pt x="0" y="744601"/>
                  </a:cubicBezTo>
                  <a:lnTo>
                    <a:pt x="0" y="127941"/>
                  </a:lnTo>
                  <a:cubicBezTo>
                    <a:pt x="0" y="94009"/>
                    <a:pt x="13479" y="61467"/>
                    <a:pt x="37473" y="37473"/>
                  </a:cubicBezTo>
                  <a:cubicBezTo>
                    <a:pt x="61467" y="13479"/>
                    <a:pt x="94009" y="0"/>
                    <a:pt x="127941" y="0"/>
                  </a:cubicBezTo>
                  <a:close/>
                </a:path>
              </a:pathLst>
            </a:custGeom>
            <a:solidFill>
              <a:srgbClr val="054538"/>
            </a:solidFill>
          </p:spPr>
          <p:txBody>
            <a:bodyPr/>
            <a:lstStyle/>
            <a:p>
              <a:endParaRPr lang="en-GB"/>
            </a:p>
          </p:txBody>
        </p:sp>
        <p:sp>
          <p:nvSpPr>
            <p:cNvPr id="15" name="TextBox 15"/>
            <p:cNvSpPr txBox="1"/>
            <p:nvPr/>
          </p:nvSpPr>
          <p:spPr>
            <a:xfrm>
              <a:off x="0" y="-57150"/>
              <a:ext cx="812800" cy="929692"/>
            </a:xfrm>
            <a:prstGeom prst="rect">
              <a:avLst/>
            </a:prstGeom>
          </p:spPr>
          <p:txBody>
            <a:bodyPr lIns="50800" tIns="50800" rIns="50800" bIns="50800" rtlCol="0" anchor="ctr"/>
            <a:lstStyle/>
            <a:p>
              <a:pPr algn="ctr">
                <a:lnSpc>
                  <a:spcPts val="3149"/>
                </a:lnSpc>
              </a:pPr>
              <a:r>
                <a:rPr lang="en-US" sz="2250" spc="20">
                  <a:solidFill>
                    <a:srgbClr val="FFFFFF"/>
                  </a:solidFill>
                  <a:latin typeface="Roboto 2"/>
                  <a:ea typeface="Roboto 2"/>
                  <a:cs typeface="Roboto 2"/>
                  <a:sym typeface="Roboto 2"/>
                </a:rPr>
                <a:t>Developed a detached team, delivering three youth nights a week and one targeted service to tackle ASB.</a:t>
              </a:r>
            </a:p>
            <a:p>
              <a:pPr algn="ctr">
                <a:lnSpc>
                  <a:spcPts val="3149"/>
                </a:lnSpc>
              </a:pPr>
              <a:endParaRPr lang="en-US" sz="2250" spc="20">
                <a:solidFill>
                  <a:srgbClr val="FFFFFF"/>
                </a:solidFill>
                <a:latin typeface="Roboto 2"/>
                <a:ea typeface="Roboto 2"/>
                <a:cs typeface="Roboto 2"/>
                <a:sym typeface="Roboto 2"/>
              </a:endParaRPr>
            </a:p>
            <a:p>
              <a:pPr algn="ctr">
                <a:lnSpc>
                  <a:spcPts val="3149"/>
                </a:lnSpc>
              </a:pPr>
              <a:r>
                <a:rPr lang="en-US" sz="2250" spc="20">
                  <a:solidFill>
                    <a:srgbClr val="FFFFFF"/>
                  </a:solidFill>
                  <a:latin typeface="Roboto 2"/>
                  <a:ea typeface="Roboto 2"/>
                  <a:cs typeface="Roboto 2"/>
                  <a:sym typeface="Roboto 2"/>
                </a:rPr>
                <a:t>1-2-1 work woth young people</a:t>
              </a:r>
            </a:p>
          </p:txBody>
        </p:sp>
      </p:grpSp>
      <p:grpSp>
        <p:nvGrpSpPr>
          <p:cNvPr id="16" name="Group 16"/>
          <p:cNvGrpSpPr/>
          <p:nvPr/>
        </p:nvGrpSpPr>
        <p:grpSpPr>
          <a:xfrm>
            <a:off x="3875283" y="2095500"/>
            <a:ext cx="3182282" cy="3312933"/>
            <a:chOff x="0" y="0"/>
            <a:chExt cx="838132" cy="872542"/>
          </a:xfrm>
        </p:grpSpPr>
        <p:sp>
          <p:nvSpPr>
            <p:cNvPr id="17" name="Freeform 17"/>
            <p:cNvSpPr/>
            <p:nvPr/>
          </p:nvSpPr>
          <p:spPr>
            <a:xfrm>
              <a:off x="0" y="0"/>
              <a:ext cx="838132" cy="872542"/>
            </a:xfrm>
            <a:custGeom>
              <a:avLst/>
              <a:gdLst/>
              <a:ahLst/>
              <a:cxnLst/>
              <a:rect l="l" t="t" r="r" b="b"/>
              <a:pathLst>
                <a:path w="838132" h="872542">
                  <a:moveTo>
                    <a:pt x="124074" y="0"/>
                  </a:moveTo>
                  <a:lnTo>
                    <a:pt x="714058" y="0"/>
                  </a:lnTo>
                  <a:cubicBezTo>
                    <a:pt x="782582" y="0"/>
                    <a:pt x="838132" y="55550"/>
                    <a:pt x="838132" y="124074"/>
                  </a:cubicBezTo>
                  <a:lnTo>
                    <a:pt x="838132" y="748468"/>
                  </a:lnTo>
                  <a:cubicBezTo>
                    <a:pt x="838132" y="816992"/>
                    <a:pt x="782582" y="872542"/>
                    <a:pt x="714058" y="872542"/>
                  </a:cubicBezTo>
                  <a:lnTo>
                    <a:pt x="124074" y="872542"/>
                  </a:lnTo>
                  <a:cubicBezTo>
                    <a:pt x="55550" y="872542"/>
                    <a:pt x="0" y="816992"/>
                    <a:pt x="0" y="748468"/>
                  </a:cubicBezTo>
                  <a:lnTo>
                    <a:pt x="0" y="124074"/>
                  </a:lnTo>
                  <a:cubicBezTo>
                    <a:pt x="0" y="55550"/>
                    <a:pt x="55550" y="0"/>
                    <a:pt x="124074" y="0"/>
                  </a:cubicBezTo>
                  <a:close/>
                </a:path>
              </a:pathLst>
            </a:custGeom>
            <a:solidFill>
              <a:srgbClr val="054538"/>
            </a:solidFill>
          </p:spPr>
          <p:txBody>
            <a:bodyPr/>
            <a:lstStyle/>
            <a:p>
              <a:endParaRPr lang="en-GB"/>
            </a:p>
          </p:txBody>
        </p:sp>
        <p:sp>
          <p:nvSpPr>
            <p:cNvPr id="18" name="TextBox 18"/>
            <p:cNvSpPr txBox="1"/>
            <p:nvPr/>
          </p:nvSpPr>
          <p:spPr>
            <a:xfrm>
              <a:off x="0" y="-57150"/>
              <a:ext cx="838132" cy="929692"/>
            </a:xfrm>
            <a:prstGeom prst="rect">
              <a:avLst/>
            </a:prstGeom>
          </p:spPr>
          <p:txBody>
            <a:bodyPr lIns="50800" tIns="50800" rIns="50800" bIns="50800" rtlCol="0" anchor="ctr"/>
            <a:lstStyle/>
            <a:p>
              <a:pPr algn="ctr">
                <a:lnSpc>
                  <a:spcPts val="3149"/>
                </a:lnSpc>
              </a:pPr>
              <a:r>
                <a:rPr lang="en-US" sz="2250" spc="20">
                  <a:solidFill>
                    <a:srgbClr val="FFFFFF"/>
                  </a:solidFill>
                  <a:latin typeface="Roboto 2"/>
                  <a:ea typeface="Roboto 2"/>
                  <a:cs typeface="Roboto 2"/>
                  <a:sym typeface="Roboto 2"/>
                </a:rPr>
                <a:t>Quarter 2</a:t>
              </a:r>
            </a:p>
            <a:p>
              <a:pPr algn="ctr">
                <a:lnSpc>
                  <a:spcPts val="3149"/>
                </a:lnSpc>
              </a:pPr>
              <a:r>
                <a:rPr lang="en-US" sz="2250" spc="20">
                  <a:solidFill>
                    <a:srgbClr val="FFFFFF"/>
                  </a:solidFill>
                  <a:latin typeface="Roboto 2"/>
                  <a:ea typeface="Roboto 2"/>
                  <a:cs typeface="Roboto 2"/>
                  <a:sym typeface="Roboto 2"/>
                </a:rPr>
                <a:t>April - June</a:t>
              </a:r>
            </a:p>
            <a:p>
              <a:pPr algn="ctr">
                <a:lnSpc>
                  <a:spcPts val="3149"/>
                </a:lnSpc>
              </a:pPr>
              <a:r>
                <a:rPr lang="en-US" sz="2250" spc="20">
                  <a:solidFill>
                    <a:srgbClr val="FFFFFF"/>
                  </a:solidFill>
                  <a:latin typeface="Roboto 2"/>
                  <a:ea typeface="Roboto 2"/>
                  <a:cs typeface="Roboto 2"/>
                  <a:sym typeface="Roboto 2"/>
                </a:rPr>
                <a:t>Engaged with 591 young people </a:t>
              </a:r>
            </a:p>
            <a:p>
              <a:pPr algn="ctr">
                <a:lnSpc>
                  <a:spcPts val="3149"/>
                </a:lnSpc>
              </a:pPr>
              <a:endParaRPr lang="en-US" sz="2250" spc="20">
                <a:solidFill>
                  <a:srgbClr val="FFFFFF"/>
                </a:solidFill>
                <a:latin typeface="Roboto 2"/>
                <a:ea typeface="Roboto 2"/>
                <a:cs typeface="Roboto 2"/>
                <a:sym typeface="Roboto 2"/>
              </a:endParaRPr>
            </a:p>
            <a:p>
              <a:pPr algn="ctr">
                <a:lnSpc>
                  <a:spcPts val="3149"/>
                </a:lnSpc>
              </a:pPr>
              <a:r>
                <a:rPr lang="en-US" sz="2250" spc="20">
                  <a:solidFill>
                    <a:srgbClr val="FFFFFF"/>
                  </a:solidFill>
                  <a:latin typeface="Roboto 2"/>
                  <a:ea typeface="Roboto 2"/>
                  <a:cs typeface="Roboto 2"/>
                  <a:sym typeface="Roboto 2"/>
                </a:rPr>
                <a:t>Engaged with 830 adults</a:t>
              </a:r>
            </a:p>
            <a:p>
              <a:pPr algn="ctr">
                <a:lnSpc>
                  <a:spcPts val="3149"/>
                </a:lnSpc>
              </a:pPr>
              <a:endParaRPr lang="en-US" sz="2250" spc="20">
                <a:solidFill>
                  <a:srgbClr val="FFFFFF"/>
                </a:solidFill>
                <a:latin typeface="Roboto 2"/>
                <a:ea typeface="Roboto 2"/>
                <a:cs typeface="Roboto 2"/>
                <a:sym typeface="Roboto 2"/>
              </a:endParaRPr>
            </a:p>
          </p:txBody>
        </p:sp>
      </p:grpSp>
      <p:grpSp>
        <p:nvGrpSpPr>
          <p:cNvPr id="19" name="Group 19"/>
          <p:cNvGrpSpPr/>
          <p:nvPr/>
        </p:nvGrpSpPr>
        <p:grpSpPr>
          <a:xfrm>
            <a:off x="7600490" y="2095500"/>
            <a:ext cx="3086100" cy="3312933"/>
            <a:chOff x="0" y="0"/>
            <a:chExt cx="812800" cy="872542"/>
          </a:xfrm>
        </p:grpSpPr>
        <p:sp>
          <p:nvSpPr>
            <p:cNvPr id="20" name="Freeform 20"/>
            <p:cNvSpPr/>
            <p:nvPr/>
          </p:nvSpPr>
          <p:spPr>
            <a:xfrm>
              <a:off x="0" y="0"/>
              <a:ext cx="812800" cy="872542"/>
            </a:xfrm>
            <a:custGeom>
              <a:avLst/>
              <a:gdLst/>
              <a:ahLst/>
              <a:cxnLst/>
              <a:rect l="l" t="t" r="r" b="b"/>
              <a:pathLst>
                <a:path w="812800" h="872542">
                  <a:moveTo>
                    <a:pt x="127941" y="0"/>
                  </a:moveTo>
                  <a:lnTo>
                    <a:pt x="684859" y="0"/>
                  </a:lnTo>
                  <a:cubicBezTo>
                    <a:pt x="718791" y="0"/>
                    <a:pt x="751333" y="13479"/>
                    <a:pt x="775327" y="37473"/>
                  </a:cubicBezTo>
                  <a:cubicBezTo>
                    <a:pt x="799321" y="61467"/>
                    <a:pt x="812800" y="94009"/>
                    <a:pt x="812800" y="127941"/>
                  </a:cubicBezTo>
                  <a:lnTo>
                    <a:pt x="812800" y="744601"/>
                  </a:lnTo>
                  <a:cubicBezTo>
                    <a:pt x="812800" y="778533"/>
                    <a:pt x="799321" y="811075"/>
                    <a:pt x="775327" y="835069"/>
                  </a:cubicBezTo>
                  <a:cubicBezTo>
                    <a:pt x="751333" y="859062"/>
                    <a:pt x="718791" y="872542"/>
                    <a:pt x="684859" y="872542"/>
                  </a:cubicBezTo>
                  <a:lnTo>
                    <a:pt x="127941" y="872542"/>
                  </a:lnTo>
                  <a:cubicBezTo>
                    <a:pt x="94009" y="872542"/>
                    <a:pt x="61467" y="859062"/>
                    <a:pt x="37473" y="835069"/>
                  </a:cubicBezTo>
                  <a:cubicBezTo>
                    <a:pt x="13479" y="811075"/>
                    <a:pt x="0" y="778533"/>
                    <a:pt x="0" y="744601"/>
                  </a:cubicBezTo>
                  <a:lnTo>
                    <a:pt x="0" y="127941"/>
                  </a:lnTo>
                  <a:cubicBezTo>
                    <a:pt x="0" y="94009"/>
                    <a:pt x="13479" y="61467"/>
                    <a:pt x="37473" y="37473"/>
                  </a:cubicBezTo>
                  <a:cubicBezTo>
                    <a:pt x="61467" y="13479"/>
                    <a:pt x="94009" y="0"/>
                    <a:pt x="127941" y="0"/>
                  </a:cubicBezTo>
                  <a:close/>
                </a:path>
              </a:pathLst>
            </a:custGeom>
            <a:solidFill>
              <a:srgbClr val="054538"/>
            </a:solidFill>
          </p:spPr>
          <p:txBody>
            <a:bodyPr/>
            <a:lstStyle/>
            <a:p>
              <a:endParaRPr lang="en-GB"/>
            </a:p>
          </p:txBody>
        </p:sp>
        <p:sp>
          <p:nvSpPr>
            <p:cNvPr id="21" name="TextBox 21"/>
            <p:cNvSpPr txBox="1"/>
            <p:nvPr/>
          </p:nvSpPr>
          <p:spPr>
            <a:xfrm>
              <a:off x="0" y="-57150"/>
              <a:ext cx="812800" cy="929692"/>
            </a:xfrm>
            <a:prstGeom prst="rect">
              <a:avLst/>
            </a:prstGeom>
          </p:spPr>
          <p:txBody>
            <a:bodyPr lIns="50800" tIns="50800" rIns="50800" bIns="50800" rtlCol="0" anchor="ctr"/>
            <a:lstStyle/>
            <a:p>
              <a:pPr algn="ctr">
                <a:lnSpc>
                  <a:spcPts val="3149"/>
                </a:lnSpc>
              </a:pPr>
              <a:endParaRPr/>
            </a:p>
            <a:p>
              <a:pPr algn="ctr">
                <a:lnSpc>
                  <a:spcPts val="3149"/>
                </a:lnSpc>
              </a:pPr>
              <a:r>
                <a:rPr lang="en-US" sz="2250" spc="20">
                  <a:solidFill>
                    <a:srgbClr val="FFFFFF"/>
                  </a:solidFill>
                  <a:latin typeface="Roboto 2"/>
                  <a:ea typeface="Roboto 2"/>
                  <a:cs typeface="Roboto 2"/>
                  <a:sym typeface="Roboto 2"/>
                </a:rPr>
                <a:t>Successful for Alder Hey Funding Bid </a:t>
              </a:r>
            </a:p>
            <a:p>
              <a:pPr algn="ctr">
                <a:lnSpc>
                  <a:spcPts val="3149"/>
                </a:lnSpc>
              </a:pPr>
              <a:endParaRPr lang="en-US" sz="2250" spc="20">
                <a:solidFill>
                  <a:srgbClr val="FFFFFF"/>
                </a:solidFill>
                <a:latin typeface="Roboto 2"/>
                <a:ea typeface="Roboto 2"/>
                <a:cs typeface="Roboto 2"/>
                <a:sym typeface="Roboto 2"/>
              </a:endParaRPr>
            </a:p>
            <a:p>
              <a:pPr algn="ctr">
                <a:lnSpc>
                  <a:spcPts val="3149"/>
                </a:lnSpc>
              </a:pPr>
              <a:r>
                <a:rPr lang="en-US" sz="2250" spc="20">
                  <a:solidFill>
                    <a:srgbClr val="FFFFFF"/>
                  </a:solidFill>
                  <a:latin typeface="Roboto 2"/>
                  <a:ea typeface="Roboto 2"/>
                  <a:cs typeface="Roboto 2"/>
                  <a:sym typeface="Roboto 2"/>
                </a:rPr>
                <a:t>Planning a ‘safety fair’ for youth and community groups</a:t>
              </a:r>
            </a:p>
            <a:p>
              <a:pPr algn="ctr">
                <a:lnSpc>
                  <a:spcPts val="3149"/>
                </a:lnSpc>
              </a:pPr>
              <a:endParaRPr lang="en-US" sz="2250" spc="20">
                <a:solidFill>
                  <a:srgbClr val="FFFFFF"/>
                </a:solidFill>
                <a:latin typeface="Roboto 2"/>
                <a:ea typeface="Roboto 2"/>
                <a:cs typeface="Roboto 2"/>
                <a:sym typeface="Roboto 2"/>
              </a:endParaRPr>
            </a:p>
          </p:txBody>
        </p:sp>
      </p:grpSp>
      <p:grpSp>
        <p:nvGrpSpPr>
          <p:cNvPr id="22" name="Group 22"/>
          <p:cNvGrpSpPr/>
          <p:nvPr/>
        </p:nvGrpSpPr>
        <p:grpSpPr>
          <a:xfrm>
            <a:off x="3898645" y="5676013"/>
            <a:ext cx="3158920" cy="3312933"/>
            <a:chOff x="0" y="0"/>
            <a:chExt cx="831979" cy="872542"/>
          </a:xfrm>
        </p:grpSpPr>
        <p:sp>
          <p:nvSpPr>
            <p:cNvPr id="23" name="Freeform 23"/>
            <p:cNvSpPr/>
            <p:nvPr/>
          </p:nvSpPr>
          <p:spPr>
            <a:xfrm>
              <a:off x="0" y="0"/>
              <a:ext cx="831979" cy="872542"/>
            </a:xfrm>
            <a:custGeom>
              <a:avLst/>
              <a:gdLst/>
              <a:ahLst/>
              <a:cxnLst/>
              <a:rect l="l" t="t" r="r" b="b"/>
              <a:pathLst>
                <a:path w="831979" h="872542">
                  <a:moveTo>
                    <a:pt x="124991" y="0"/>
                  </a:moveTo>
                  <a:lnTo>
                    <a:pt x="706988" y="0"/>
                  </a:lnTo>
                  <a:cubicBezTo>
                    <a:pt x="776018" y="0"/>
                    <a:pt x="831979" y="55961"/>
                    <a:pt x="831979" y="124991"/>
                  </a:cubicBezTo>
                  <a:lnTo>
                    <a:pt x="831979" y="747550"/>
                  </a:lnTo>
                  <a:cubicBezTo>
                    <a:pt x="831979" y="816581"/>
                    <a:pt x="776018" y="872542"/>
                    <a:pt x="706988" y="872542"/>
                  </a:cubicBezTo>
                  <a:lnTo>
                    <a:pt x="124991" y="872542"/>
                  </a:lnTo>
                  <a:cubicBezTo>
                    <a:pt x="55961" y="872542"/>
                    <a:pt x="0" y="816581"/>
                    <a:pt x="0" y="747550"/>
                  </a:cubicBezTo>
                  <a:lnTo>
                    <a:pt x="0" y="124991"/>
                  </a:lnTo>
                  <a:cubicBezTo>
                    <a:pt x="0" y="55961"/>
                    <a:pt x="55961" y="0"/>
                    <a:pt x="124991" y="0"/>
                  </a:cubicBezTo>
                  <a:close/>
                </a:path>
              </a:pathLst>
            </a:custGeom>
            <a:solidFill>
              <a:srgbClr val="054538"/>
            </a:solidFill>
          </p:spPr>
          <p:txBody>
            <a:bodyPr/>
            <a:lstStyle/>
            <a:p>
              <a:endParaRPr lang="en-GB"/>
            </a:p>
          </p:txBody>
        </p:sp>
        <p:sp>
          <p:nvSpPr>
            <p:cNvPr id="24" name="TextBox 24"/>
            <p:cNvSpPr txBox="1"/>
            <p:nvPr/>
          </p:nvSpPr>
          <p:spPr>
            <a:xfrm>
              <a:off x="0" y="-57150"/>
              <a:ext cx="831979" cy="929692"/>
            </a:xfrm>
            <a:prstGeom prst="rect">
              <a:avLst/>
            </a:prstGeom>
          </p:spPr>
          <p:txBody>
            <a:bodyPr lIns="50800" tIns="50800" rIns="50800" bIns="50800" rtlCol="0" anchor="ctr"/>
            <a:lstStyle/>
            <a:p>
              <a:pPr algn="ctr">
                <a:lnSpc>
                  <a:spcPts val="3149"/>
                </a:lnSpc>
              </a:pPr>
              <a:r>
                <a:rPr lang="en-US" sz="2250" spc="20">
                  <a:solidFill>
                    <a:srgbClr val="FFFFFF"/>
                  </a:solidFill>
                  <a:latin typeface="Roboto 2"/>
                  <a:ea typeface="Roboto 2"/>
                  <a:cs typeface="Roboto 2"/>
                  <a:sym typeface="Roboto 2"/>
                </a:rPr>
                <a:t>Expanded delivery in all youth centres.</a:t>
              </a:r>
            </a:p>
          </p:txBody>
        </p:sp>
      </p:grpSp>
      <p:grpSp>
        <p:nvGrpSpPr>
          <p:cNvPr id="25" name="Group 25"/>
          <p:cNvGrpSpPr/>
          <p:nvPr/>
        </p:nvGrpSpPr>
        <p:grpSpPr>
          <a:xfrm>
            <a:off x="7600490" y="5676013"/>
            <a:ext cx="3086100" cy="3312933"/>
            <a:chOff x="0" y="0"/>
            <a:chExt cx="812800" cy="872542"/>
          </a:xfrm>
        </p:grpSpPr>
        <p:sp>
          <p:nvSpPr>
            <p:cNvPr id="26" name="Freeform 26"/>
            <p:cNvSpPr/>
            <p:nvPr/>
          </p:nvSpPr>
          <p:spPr>
            <a:xfrm>
              <a:off x="0" y="0"/>
              <a:ext cx="812800" cy="872542"/>
            </a:xfrm>
            <a:custGeom>
              <a:avLst/>
              <a:gdLst/>
              <a:ahLst/>
              <a:cxnLst/>
              <a:rect l="l" t="t" r="r" b="b"/>
              <a:pathLst>
                <a:path w="812800" h="872542">
                  <a:moveTo>
                    <a:pt x="127941" y="0"/>
                  </a:moveTo>
                  <a:lnTo>
                    <a:pt x="684859" y="0"/>
                  </a:lnTo>
                  <a:cubicBezTo>
                    <a:pt x="718791" y="0"/>
                    <a:pt x="751333" y="13479"/>
                    <a:pt x="775327" y="37473"/>
                  </a:cubicBezTo>
                  <a:cubicBezTo>
                    <a:pt x="799321" y="61467"/>
                    <a:pt x="812800" y="94009"/>
                    <a:pt x="812800" y="127941"/>
                  </a:cubicBezTo>
                  <a:lnTo>
                    <a:pt x="812800" y="744601"/>
                  </a:lnTo>
                  <a:cubicBezTo>
                    <a:pt x="812800" y="778533"/>
                    <a:pt x="799321" y="811075"/>
                    <a:pt x="775327" y="835069"/>
                  </a:cubicBezTo>
                  <a:cubicBezTo>
                    <a:pt x="751333" y="859062"/>
                    <a:pt x="718791" y="872542"/>
                    <a:pt x="684859" y="872542"/>
                  </a:cubicBezTo>
                  <a:lnTo>
                    <a:pt x="127941" y="872542"/>
                  </a:lnTo>
                  <a:cubicBezTo>
                    <a:pt x="94009" y="872542"/>
                    <a:pt x="61467" y="859062"/>
                    <a:pt x="37473" y="835069"/>
                  </a:cubicBezTo>
                  <a:cubicBezTo>
                    <a:pt x="13479" y="811075"/>
                    <a:pt x="0" y="778533"/>
                    <a:pt x="0" y="744601"/>
                  </a:cubicBezTo>
                  <a:lnTo>
                    <a:pt x="0" y="127941"/>
                  </a:lnTo>
                  <a:cubicBezTo>
                    <a:pt x="0" y="94009"/>
                    <a:pt x="13479" y="61467"/>
                    <a:pt x="37473" y="37473"/>
                  </a:cubicBezTo>
                  <a:cubicBezTo>
                    <a:pt x="61467" y="13479"/>
                    <a:pt x="94009" y="0"/>
                    <a:pt x="127941" y="0"/>
                  </a:cubicBezTo>
                  <a:close/>
                </a:path>
              </a:pathLst>
            </a:custGeom>
            <a:solidFill>
              <a:srgbClr val="054538"/>
            </a:solidFill>
          </p:spPr>
          <p:txBody>
            <a:bodyPr/>
            <a:lstStyle/>
            <a:p>
              <a:endParaRPr lang="en-GB"/>
            </a:p>
          </p:txBody>
        </p:sp>
        <p:sp>
          <p:nvSpPr>
            <p:cNvPr id="27" name="TextBox 27"/>
            <p:cNvSpPr txBox="1"/>
            <p:nvPr/>
          </p:nvSpPr>
          <p:spPr>
            <a:xfrm>
              <a:off x="0" y="-57150"/>
              <a:ext cx="812800" cy="929692"/>
            </a:xfrm>
            <a:prstGeom prst="rect">
              <a:avLst/>
            </a:prstGeom>
          </p:spPr>
          <p:txBody>
            <a:bodyPr lIns="50800" tIns="50800" rIns="50800" bIns="50800" rtlCol="0" anchor="ctr"/>
            <a:lstStyle/>
            <a:p>
              <a:pPr algn="ctr">
                <a:lnSpc>
                  <a:spcPts val="3149"/>
                </a:lnSpc>
              </a:pPr>
              <a:r>
                <a:rPr lang="en-US" sz="2250" spc="20">
                  <a:solidFill>
                    <a:srgbClr val="FFFFFF"/>
                  </a:solidFill>
                  <a:latin typeface="Roboto 2"/>
                  <a:ea typeface="Roboto 2"/>
                  <a:cs typeface="Roboto 2"/>
                  <a:sym typeface="Roboto 2"/>
                </a:rPr>
                <a:t>Issue based sessions:</a:t>
              </a:r>
            </a:p>
            <a:p>
              <a:pPr algn="ctr">
                <a:lnSpc>
                  <a:spcPts val="3149"/>
                </a:lnSpc>
              </a:pPr>
              <a:r>
                <a:rPr lang="en-US" sz="2250" spc="20">
                  <a:solidFill>
                    <a:srgbClr val="FFFFFF"/>
                  </a:solidFill>
                  <a:latin typeface="Roboto 2"/>
                  <a:ea typeface="Roboto 2"/>
                  <a:cs typeface="Roboto 2"/>
                  <a:sym typeface="Roboto 2"/>
                </a:rPr>
                <a:t>drug awareness, sexuality, cyber bullying, sexual health, health and welbeing </a:t>
              </a:r>
            </a:p>
          </p:txBody>
        </p:sp>
      </p:grpSp>
      <p:grpSp>
        <p:nvGrpSpPr>
          <p:cNvPr id="28" name="Group 28"/>
          <p:cNvGrpSpPr/>
          <p:nvPr/>
        </p:nvGrpSpPr>
        <p:grpSpPr>
          <a:xfrm>
            <a:off x="11229515" y="5676013"/>
            <a:ext cx="3086100" cy="3312933"/>
            <a:chOff x="0" y="0"/>
            <a:chExt cx="812800" cy="872542"/>
          </a:xfrm>
        </p:grpSpPr>
        <p:sp>
          <p:nvSpPr>
            <p:cNvPr id="29" name="Freeform 29"/>
            <p:cNvSpPr/>
            <p:nvPr/>
          </p:nvSpPr>
          <p:spPr>
            <a:xfrm>
              <a:off x="0" y="0"/>
              <a:ext cx="812800" cy="872542"/>
            </a:xfrm>
            <a:custGeom>
              <a:avLst/>
              <a:gdLst/>
              <a:ahLst/>
              <a:cxnLst/>
              <a:rect l="l" t="t" r="r" b="b"/>
              <a:pathLst>
                <a:path w="812800" h="872542">
                  <a:moveTo>
                    <a:pt x="127941" y="0"/>
                  </a:moveTo>
                  <a:lnTo>
                    <a:pt x="684859" y="0"/>
                  </a:lnTo>
                  <a:cubicBezTo>
                    <a:pt x="718791" y="0"/>
                    <a:pt x="751333" y="13479"/>
                    <a:pt x="775327" y="37473"/>
                  </a:cubicBezTo>
                  <a:cubicBezTo>
                    <a:pt x="799321" y="61467"/>
                    <a:pt x="812800" y="94009"/>
                    <a:pt x="812800" y="127941"/>
                  </a:cubicBezTo>
                  <a:lnTo>
                    <a:pt x="812800" y="744601"/>
                  </a:lnTo>
                  <a:cubicBezTo>
                    <a:pt x="812800" y="778533"/>
                    <a:pt x="799321" y="811075"/>
                    <a:pt x="775327" y="835069"/>
                  </a:cubicBezTo>
                  <a:cubicBezTo>
                    <a:pt x="751333" y="859062"/>
                    <a:pt x="718791" y="872542"/>
                    <a:pt x="684859" y="872542"/>
                  </a:cubicBezTo>
                  <a:lnTo>
                    <a:pt x="127941" y="872542"/>
                  </a:lnTo>
                  <a:cubicBezTo>
                    <a:pt x="94009" y="872542"/>
                    <a:pt x="61467" y="859062"/>
                    <a:pt x="37473" y="835069"/>
                  </a:cubicBezTo>
                  <a:cubicBezTo>
                    <a:pt x="13479" y="811075"/>
                    <a:pt x="0" y="778533"/>
                    <a:pt x="0" y="744601"/>
                  </a:cubicBezTo>
                  <a:lnTo>
                    <a:pt x="0" y="127941"/>
                  </a:lnTo>
                  <a:cubicBezTo>
                    <a:pt x="0" y="94009"/>
                    <a:pt x="13479" y="61467"/>
                    <a:pt x="37473" y="37473"/>
                  </a:cubicBezTo>
                  <a:cubicBezTo>
                    <a:pt x="61467" y="13479"/>
                    <a:pt x="94009" y="0"/>
                    <a:pt x="127941" y="0"/>
                  </a:cubicBezTo>
                  <a:close/>
                </a:path>
              </a:pathLst>
            </a:custGeom>
            <a:solidFill>
              <a:srgbClr val="054538"/>
            </a:solidFill>
          </p:spPr>
          <p:txBody>
            <a:bodyPr/>
            <a:lstStyle/>
            <a:p>
              <a:endParaRPr lang="en-GB"/>
            </a:p>
          </p:txBody>
        </p:sp>
        <p:sp>
          <p:nvSpPr>
            <p:cNvPr id="30" name="TextBox 30"/>
            <p:cNvSpPr txBox="1"/>
            <p:nvPr/>
          </p:nvSpPr>
          <p:spPr>
            <a:xfrm>
              <a:off x="0" y="-57150"/>
              <a:ext cx="812800" cy="929692"/>
            </a:xfrm>
            <a:prstGeom prst="rect">
              <a:avLst/>
            </a:prstGeom>
          </p:spPr>
          <p:txBody>
            <a:bodyPr lIns="50800" tIns="50800" rIns="50800" bIns="50800" rtlCol="0" anchor="ctr"/>
            <a:lstStyle/>
            <a:p>
              <a:pPr algn="ctr">
                <a:lnSpc>
                  <a:spcPts val="3149"/>
                </a:lnSpc>
              </a:pPr>
              <a:endParaRPr/>
            </a:p>
            <a:p>
              <a:pPr algn="ctr">
                <a:lnSpc>
                  <a:spcPts val="3149"/>
                </a:lnSpc>
              </a:pPr>
              <a:r>
                <a:rPr lang="en-US" sz="2250" spc="20">
                  <a:solidFill>
                    <a:srgbClr val="FFFFFF"/>
                  </a:solidFill>
                  <a:latin typeface="Roboto 2"/>
                  <a:ea typeface="Roboto 2"/>
                  <a:cs typeface="Roboto 2"/>
                  <a:sym typeface="Roboto 2"/>
                </a:rPr>
                <a:t>Supported with a 11k funding bid which was successful. Planned and delivered school holiday youth programmes </a:t>
              </a:r>
            </a:p>
          </p:txBody>
        </p:sp>
      </p:grpSp>
      <p:grpSp>
        <p:nvGrpSpPr>
          <p:cNvPr id="31" name="Group 31"/>
          <p:cNvGrpSpPr/>
          <p:nvPr/>
        </p:nvGrpSpPr>
        <p:grpSpPr>
          <a:xfrm>
            <a:off x="14877590" y="5676013"/>
            <a:ext cx="3086100" cy="3312933"/>
            <a:chOff x="0" y="0"/>
            <a:chExt cx="812800" cy="872542"/>
          </a:xfrm>
        </p:grpSpPr>
        <p:sp>
          <p:nvSpPr>
            <p:cNvPr id="32" name="Freeform 32"/>
            <p:cNvSpPr/>
            <p:nvPr/>
          </p:nvSpPr>
          <p:spPr>
            <a:xfrm>
              <a:off x="0" y="0"/>
              <a:ext cx="812800" cy="872542"/>
            </a:xfrm>
            <a:custGeom>
              <a:avLst/>
              <a:gdLst/>
              <a:ahLst/>
              <a:cxnLst/>
              <a:rect l="l" t="t" r="r" b="b"/>
              <a:pathLst>
                <a:path w="812800" h="872542">
                  <a:moveTo>
                    <a:pt x="127941" y="0"/>
                  </a:moveTo>
                  <a:lnTo>
                    <a:pt x="684859" y="0"/>
                  </a:lnTo>
                  <a:cubicBezTo>
                    <a:pt x="718791" y="0"/>
                    <a:pt x="751333" y="13479"/>
                    <a:pt x="775327" y="37473"/>
                  </a:cubicBezTo>
                  <a:cubicBezTo>
                    <a:pt x="799321" y="61467"/>
                    <a:pt x="812800" y="94009"/>
                    <a:pt x="812800" y="127941"/>
                  </a:cubicBezTo>
                  <a:lnTo>
                    <a:pt x="812800" y="744601"/>
                  </a:lnTo>
                  <a:cubicBezTo>
                    <a:pt x="812800" y="778533"/>
                    <a:pt x="799321" y="811075"/>
                    <a:pt x="775327" y="835069"/>
                  </a:cubicBezTo>
                  <a:cubicBezTo>
                    <a:pt x="751333" y="859062"/>
                    <a:pt x="718791" y="872542"/>
                    <a:pt x="684859" y="872542"/>
                  </a:cubicBezTo>
                  <a:lnTo>
                    <a:pt x="127941" y="872542"/>
                  </a:lnTo>
                  <a:cubicBezTo>
                    <a:pt x="94009" y="872542"/>
                    <a:pt x="61467" y="859062"/>
                    <a:pt x="37473" y="835069"/>
                  </a:cubicBezTo>
                  <a:cubicBezTo>
                    <a:pt x="13479" y="811075"/>
                    <a:pt x="0" y="778533"/>
                    <a:pt x="0" y="744601"/>
                  </a:cubicBezTo>
                  <a:lnTo>
                    <a:pt x="0" y="127941"/>
                  </a:lnTo>
                  <a:cubicBezTo>
                    <a:pt x="0" y="94009"/>
                    <a:pt x="13479" y="61467"/>
                    <a:pt x="37473" y="37473"/>
                  </a:cubicBezTo>
                  <a:cubicBezTo>
                    <a:pt x="61467" y="13479"/>
                    <a:pt x="94009" y="0"/>
                    <a:pt x="127941" y="0"/>
                  </a:cubicBezTo>
                  <a:close/>
                </a:path>
              </a:pathLst>
            </a:custGeom>
            <a:solidFill>
              <a:srgbClr val="054538"/>
            </a:solidFill>
          </p:spPr>
          <p:txBody>
            <a:bodyPr/>
            <a:lstStyle/>
            <a:p>
              <a:endParaRPr lang="en-GB"/>
            </a:p>
          </p:txBody>
        </p:sp>
        <p:sp>
          <p:nvSpPr>
            <p:cNvPr id="33" name="TextBox 33"/>
            <p:cNvSpPr txBox="1"/>
            <p:nvPr/>
          </p:nvSpPr>
          <p:spPr>
            <a:xfrm>
              <a:off x="0" y="-57150"/>
              <a:ext cx="812800" cy="929692"/>
            </a:xfrm>
            <a:prstGeom prst="rect">
              <a:avLst/>
            </a:prstGeom>
          </p:spPr>
          <p:txBody>
            <a:bodyPr lIns="50800" tIns="50800" rIns="50800" bIns="50800" rtlCol="0" anchor="ctr"/>
            <a:lstStyle/>
            <a:p>
              <a:pPr algn="ctr">
                <a:lnSpc>
                  <a:spcPts val="3149"/>
                </a:lnSpc>
              </a:pPr>
              <a:r>
                <a:rPr lang="en-US" sz="2250" spc="20">
                  <a:solidFill>
                    <a:srgbClr val="FFFFFF"/>
                  </a:solidFill>
                  <a:latin typeface="Roboto 2"/>
                  <a:ea typeface="Roboto 2"/>
                  <a:cs typeface="Roboto 2"/>
                  <a:sym typeface="Roboto 2"/>
                </a:rPr>
                <a:t>Supporting young people with complex issues:</a:t>
              </a:r>
            </a:p>
            <a:p>
              <a:pPr algn="ctr">
                <a:lnSpc>
                  <a:spcPts val="3149"/>
                </a:lnSpc>
              </a:pPr>
              <a:r>
                <a:rPr lang="en-US" sz="2250" spc="20">
                  <a:solidFill>
                    <a:srgbClr val="FFFFFF"/>
                  </a:solidFill>
                  <a:latin typeface="Roboto 2"/>
                  <a:ea typeface="Roboto 2"/>
                  <a:cs typeface="Roboto 2"/>
                  <a:sym typeface="Roboto 2"/>
                </a:rPr>
                <a:t>Mental health</a:t>
              </a:r>
            </a:p>
            <a:p>
              <a:pPr algn="ctr">
                <a:lnSpc>
                  <a:spcPts val="3149"/>
                </a:lnSpc>
              </a:pPr>
              <a:r>
                <a:rPr lang="en-US" sz="2250" spc="20">
                  <a:solidFill>
                    <a:srgbClr val="FFFFFF"/>
                  </a:solidFill>
                  <a:latin typeface="Roboto 2"/>
                  <a:ea typeface="Roboto 2"/>
                  <a:cs typeface="Roboto 2"/>
                  <a:sym typeface="Roboto 2"/>
                </a:rPr>
                <a:t>ASB</a:t>
              </a:r>
            </a:p>
            <a:p>
              <a:pPr algn="ctr">
                <a:lnSpc>
                  <a:spcPts val="3149"/>
                </a:lnSpc>
              </a:pPr>
              <a:r>
                <a:rPr lang="en-US" sz="2250" spc="20">
                  <a:solidFill>
                    <a:srgbClr val="FFFFFF"/>
                  </a:solidFill>
                  <a:latin typeface="Roboto 2"/>
                  <a:ea typeface="Roboto 2"/>
                  <a:cs typeface="Roboto 2"/>
                  <a:sym typeface="Roboto 2"/>
                </a:rPr>
                <a:t>Drugs and Alcohol</a:t>
              </a:r>
            </a:p>
            <a:p>
              <a:pPr algn="ctr">
                <a:lnSpc>
                  <a:spcPts val="3149"/>
                </a:lnSpc>
              </a:pPr>
              <a:r>
                <a:rPr lang="en-US" sz="2250" spc="20">
                  <a:solidFill>
                    <a:srgbClr val="FFFFFF"/>
                  </a:solidFill>
                  <a:latin typeface="Roboto 2"/>
                  <a:ea typeface="Roboto 2"/>
                  <a:cs typeface="Roboto 2"/>
                  <a:sym typeface="Roboto 2"/>
                </a:rPr>
                <a:t>Racism and Prejudice   </a:t>
              </a:r>
            </a:p>
          </p:txBody>
        </p:sp>
      </p:grpSp>
      <p:sp>
        <p:nvSpPr>
          <p:cNvPr id="34" name="Freeform 34"/>
          <p:cNvSpPr/>
          <p:nvPr/>
        </p:nvSpPr>
        <p:spPr>
          <a:xfrm>
            <a:off x="14315615" y="114300"/>
            <a:ext cx="3393426" cy="1908802"/>
          </a:xfrm>
          <a:custGeom>
            <a:avLst/>
            <a:gdLst/>
            <a:ahLst/>
            <a:cxnLst/>
            <a:rect l="l" t="t" r="r" b="b"/>
            <a:pathLst>
              <a:path w="3393426" h="1908802">
                <a:moveTo>
                  <a:pt x="0" y="0"/>
                </a:moveTo>
                <a:lnTo>
                  <a:pt x="3393426" y="0"/>
                </a:lnTo>
                <a:lnTo>
                  <a:pt x="3393426" y="1908802"/>
                </a:lnTo>
                <a:lnTo>
                  <a:pt x="0" y="1908802"/>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6325" y="3773262"/>
            <a:ext cx="561380" cy="0"/>
          </a:xfrm>
          <a:prstGeom prst="line">
            <a:avLst/>
          </a:prstGeom>
          <a:ln w="57150" cap="flat">
            <a:solidFill>
              <a:srgbClr val="FFFFFF"/>
            </a:solidFill>
            <a:prstDash val="solid"/>
            <a:headEnd type="none" w="sm" len="sm"/>
            <a:tailEnd type="none" w="sm" len="sm"/>
          </a:ln>
        </p:spPr>
        <p:txBody>
          <a:bodyPr/>
          <a:lstStyle/>
          <a:p>
            <a:endParaRPr lang="en-GB"/>
          </a:p>
        </p:txBody>
      </p:sp>
      <p:grpSp>
        <p:nvGrpSpPr>
          <p:cNvPr id="3" name="Group 3"/>
          <p:cNvGrpSpPr/>
          <p:nvPr/>
        </p:nvGrpSpPr>
        <p:grpSpPr>
          <a:xfrm>
            <a:off x="0" y="0"/>
            <a:ext cx="18288000" cy="1543050"/>
            <a:chOff x="0" y="0"/>
            <a:chExt cx="4816593" cy="406400"/>
          </a:xfrm>
        </p:grpSpPr>
        <p:sp>
          <p:nvSpPr>
            <p:cNvPr id="4" name="Freeform 4"/>
            <p:cNvSpPr/>
            <p:nvPr/>
          </p:nvSpPr>
          <p:spPr>
            <a:xfrm>
              <a:off x="0" y="0"/>
              <a:ext cx="4816592" cy="406400"/>
            </a:xfrm>
            <a:custGeom>
              <a:avLst/>
              <a:gdLst/>
              <a:ahLst/>
              <a:cxnLst/>
              <a:rect l="l" t="t" r="r" b="b"/>
              <a:pathLst>
                <a:path w="4816592" h="406400">
                  <a:moveTo>
                    <a:pt x="0" y="0"/>
                  </a:moveTo>
                  <a:lnTo>
                    <a:pt x="4816592" y="0"/>
                  </a:lnTo>
                  <a:lnTo>
                    <a:pt x="4816592" y="406400"/>
                  </a:lnTo>
                  <a:lnTo>
                    <a:pt x="0" y="406400"/>
                  </a:lnTo>
                  <a:close/>
                </a:path>
              </a:pathLst>
            </a:custGeom>
            <a:solidFill>
              <a:srgbClr val="004938"/>
            </a:solidFill>
          </p:spPr>
          <p:txBody>
            <a:bodyPr/>
            <a:lstStyle/>
            <a:p>
              <a:endParaRPr lang="en-GB"/>
            </a:p>
          </p:txBody>
        </p:sp>
        <p:sp>
          <p:nvSpPr>
            <p:cNvPr id="5" name="TextBox 5"/>
            <p:cNvSpPr txBox="1"/>
            <p:nvPr/>
          </p:nvSpPr>
          <p:spPr>
            <a:xfrm>
              <a:off x="0" y="-133350"/>
              <a:ext cx="4816593" cy="539750"/>
            </a:xfrm>
            <a:prstGeom prst="rect">
              <a:avLst/>
            </a:prstGeom>
          </p:spPr>
          <p:txBody>
            <a:bodyPr lIns="50800" tIns="50800" rIns="50800" bIns="50800" rtlCol="0" anchor="ctr"/>
            <a:lstStyle/>
            <a:p>
              <a:pPr algn="ctr">
                <a:lnSpc>
                  <a:spcPts val="8400"/>
                </a:lnSpc>
              </a:pPr>
              <a:r>
                <a:rPr lang="en-US" sz="6000" spc="54">
                  <a:solidFill>
                    <a:srgbClr val="FFFFFF"/>
                  </a:solidFill>
                  <a:latin typeface="Roboto 1"/>
                  <a:ea typeface="Roboto 1"/>
                  <a:cs typeface="Roboto 1"/>
                  <a:sym typeface="Roboto 1"/>
                </a:rPr>
                <a:t>Rachael’s Youth Works Journey</a:t>
              </a:r>
            </a:p>
          </p:txBody>
        </p:sp>
      </p:grpSp>
      <p:sp>
        <p:nvSpPr>
          <p:cNvPr id="6" name="Freeform 6"/>
          <p:cNvSpPr/>
          <p:nvPr/>
        </p:nvSpPr>
        <p:spPr>
          <a:xfrm>
            <a:off x="15058512" y="6242797"/>
            <a:ext cx="3692447" cy="3692447"/>
          </a:xfrm>
          <a:custGeom>
            <a:avLst/>
            <a:gdLst/>
            <a:ahLst/>
            <a:cxnLst/>
            <a:rect l="l" t="t" r="r" b="b"/>
            <a:pathLst>
              <a:path w="3692447" h="3692447">
                <a:moveTo>
                  <a:pt x="0" y="0"/>
                </a:moveTo>
                <a:lnTo>
                  <a:pt x="3692447" y="0"/>
                </a:lnTo>
                <a:lnTo>
                  <a:pt x="3692447" y="3692447"/>
                </a:lnTo>
                <a:lnTo>
                  <a:pt x="0" y="3692447"/>
                </a:lnTo>
                <a:lnTo>
                  <a:pt x="0" y="0"/>
                </a:lnTo>
                <a:close/>
              </a:path>
            </a:pathLst>
          </a:custGeom>
          <a:blipFill>
            <a:blip r:embed="rId2"/>
            <a:stretch>
              <a:fillRect/>
            </a:stretch>
          </a:blipFill>
        </p:spPr>
        <p:txBody>
          <a:bodyPr/>
          <a:lstStyle/>
          <a:p>
            <a:endParaRPr lang="en-GB"/>
          </a:p>
        </p:txBody>
      </p:sp>
      <p:sp>
        <p:nvSpPr>
          <p:cNvPr id="7" name="Freeform 7"/>
          <p:cNvSpPr/>
          <p:nvPr/>
        </p:nvSpPr>
        <p:spPr>
          <a:xfrm>
            <a:off x="208330" y="1778561"/>
            <a:ext cx="4372026" cy="4059739"/>
          </a:xfrm>
          <a:custGeom>
            <a:avLst/>
            <a:gdLst/>
            <a:ahLst/>
            <a:cxnLst/>
            <a:rect l="l" t="t" r="r" b="b"/>
            <a:pathLst>
              <a:path w="4372026" h="4059739">
                <a:moveTo>
                  <a:pt x="0" y="0"/>
                </a:moveTo>
                <a:lnTo>
                  <a:pt x="4372026" y="0"/>
                </a:lnTo>
                <a:lnTo>
                  <a:pt x="4372026" y="4059739"/>
                </a:lnTo>
                <a:lnTo>
                  <a:pt x="0" y="4059739"/>
                </a:lnTo>
                <a:lnTo>
                  <a:pt x="0" y="0"/>
                </a:lnTo>
                <a:close/>
              </a:path>
            </a:pathLst>
          </a:custGeom>
          <a:blipFill>
            <a:blip r:embed="rId3"/>
            <a:stretch>
              <a:fillRect/>
            </a:stretch>
          </a:blipFill>
        </p:spPr>
        <p:txBody>
          <a:bodyPr/>
          <a:lstStyle/>
          <a:p>
            <a:endParaRPr lang="en-GB"/>
          </a:p>
        </p:txBody>
      </p:sp>
      <p:sp>
        <p:nvSpPr>
          <p:cNvPr id="8" name="Freeform 8"/>
          <p:cNvSpPr/>
          <p:nvPr/>
        </p:nvSpPr>
        <p:spPr>
          <a:xfrm>
            <a:off x="13921422" y="1778561"/>
            <a:ext cx="4216259" cy="4059739"/>
          </a:xfrm>
          <a:custGeom>
            <a:avLst/>
            <a:gdLst/>
            <a:ahLst/>
            <a:cxnLst/>
            <a:rect l="l" t="t" r="r" b="b"/>
            <a:pathLst>
              <a:path w="4216259" h="4059739">
                <a:moveTo>
                  <a:pt x="0" y="0"/>
                </a:moveTo>
                <a:lnTo>
                  <a:pt x="4216258" y="0"/>
                </a:lnTo>
                <a:lnTo>
                  <a:pt x="4216258" y="4059739"/>
                </a:lnTo>
                <a:lnTo>
                  <a:pt x="0" y="4059739"/>
                </a:lnTo>
                <a:lnTo>
                  <a:pt x="0" y="0"/>
                </a:lnTo>
                <a:close/>
              </a:path>
            </a:pathLst>
          </a:custGeom>
          <a:blipFill>
            <a:blip r:embed="rId4"/>
            <a:stretch>
              <a:fillRect/>
            </a:stretch>
          </a:blipFill>
        </p:spPr>
        <p:txBody>
          <a:bodyPr/>
          <a:lstStyle/>
          <a:p>
            <a:endParaRPr lang="en-GB"/>
          </a:p>
        </p:txBody>
      </p:sp>
      <p:sp>
        <p:nvSpPr>
          <p:cNvPr id="9" name="Freeform 9"/>
          <p:cNvSpPr/>
          <p:nvPr/>
        </p:nvSpPr>
        <p:spPr>
          <a:xfrm>
            <a:off x="4808956" y="1778561"/>
            <a:ext cx="4478419" cy="4059739"/>
          </a:xfrm>
          <a:custGeom>
            <a:avLst/>
            <a:gdLst/>
            <a:ahLst/>
            <a:cxnLst/>
            <a:rect l="l" t="t" r="r" b="b"/>
            <a:pathLst>
              <a:path w="4478419" h="4059739">
                <a:moveTo>
                  <a:pt x="0" y="0"/>
                </a:moveTo>
                <a:lnTo>
                  <a:pt x="4478419" y="0"/>
                </a:lnTo>
                <a:lnTo>
                  <a:pt x="4478419" y="4059739"/>
                </a:lnTo>
                <a:lnTo>
                  <a:pt x="0" y="4059739"/>
                </a:lnTo>
                <a:lnTo>
                  <a:pt x="0" y="0"/>
                </a:lnTo>
                <a:close/>
              </a:path>
            </a:pathLst>
          </a:custGeom>
          <a:blipFill>
            <a:blip r:embed="rId5"/>
            <a:stretch>
              <a:fillRect l="-2361" r="-3542"/>
            </a:stretch>
          </a:blipFill>
        </p:spPr>
        <p:txBody>
          <a:bodyPr/>
          <a:lstStyle/>
          <a:p>
            <a:endParaRPr lang="en-GB"/>
          </a:p>
        </p:txBody>
      </p:sp>
      <p:sp>
        <p:nvSpPr>
          <p:cNvPr id="10" name="Freeform 10"/>
          <p:cNvSpPr/>
          <p:nvPr/>
        </p:nvSpPr>
        <p:spPr>
          <a:xfrm>
            <a:off x="9515975" y="1778561"/>
            <a:ext cx="4176846" cy="4059739"/>
          </a:xfrm>
          <a:custGeom>
            <a:avLst/>
            <a:gdLst/>
            <a:ahLst/>
            <a:cxnLst/>
            <a:rect l="l" t="t" r="r" b="b"/>
            <a:pathLst>
              <a:path w="4176846" h="4059739">
                <a:moveTo>
                  <a:pt x="0" y="0"/>
                </a:moveTo>
                <a:lnTo>
                  <a:pt x="4176847" y="0"/>
                </a:lnTo>
                <a:lnTo>
                  <a:pt x="4176847" y="4059739"/>
                </a:lnTo>
                <a:lnTo>
                  <a:pt x="0" y="4059739"/>
                </a:lnTo>
                <a:lnTo>
                  <a:pt x="0" y="0"/>
                </a:lnTo>
                <a:close/>
              </a:path>
            </a:pathLst>
          </a:custGeom>
          <a:blipFill>
            <a:blip r:embed="rId6"/>
            <a:stretch>
              <a:fillRect/>
            </a:stretch>
          </a:blipFill>
        </p:spPr>
        <p:txBody>
          <a:bodyPr/>
          <a:lstStyle/>
          <a:p>
            <a:endParaRPr lang="en-GB"/>
          </a:p>
        </p:txBody>
      </p:sp>
      <p:sp>
        <p:nvSpPr>
          <p:cNvPr id="11" name="Freeform 11"/>
          <p:cNvSpPr/>
          <p:nvPr/>
        </p:nvSpPr>
        <p:spPr>
          <a:xfrm>
            <a:off x="208330" y="6076425"/>
            <a:ext cx="5076014" cy="4025191"/>
          </a:xfrm>
          <a:custGeom>
            <a:avLst/>
            <a:gdLst/>
            <a:ahLst/>
            <a:cxnLst/>
            <a:rect l="l" t="t" r="r" b="b"/>
            <a:pathLst>
              <a:path w="5076014" h="4025191">
                <a:moveTo>
                  <a:pt x="0" y="0"/>
                </a:moveTo>
                <a:lnTo>
                  <a:pt x="5076015" y="0"/>
                </a:lnTo>
                <a:lnTo>
                  <a:pt x="5076015" y="4025191"/>
                </a:lnTo>
                <a:lnTo>
                  <a:pt x="0" y="4025191"/>
                </a:lnTo>
                <a:lnTo>
                  <a:pt x="0" y="0"/>
                </a:lnTo>
                <a:close/>
              </a:path>
            </a:pathLst>
          </a:custGeom>
          <a:blipFill>
            <a:blip r:embed="rId7"/>
            <a:stretch>
              <a:fillRect l="-3125"/>
            </a:stretch>
          </a:blipFill>
        </p:spPr>
        <p:txBody>
          <a:bodyPr/>
          <a:lstStyle/>
          <a:p>
            <a:endParaRPr lang="en-GB"/>
          </a:p>
        </p:txBody>
      </p:sp>
      <p:sp>
        <p:nvSpPr>
          <p:cNvPr id="12" name="Freeform 12"/>
          <p:cNvSpPr/>
          <p:nvPr/>
        </p:nvSpPr>
        <p:spPr>
          <a:xfrm>
            <a:off x="5507778" y="6076425"/>
            <a:ext cx="2706092" cy="4025191"/>
          </a:xfrm>
          <a:custGeom>
            <a:avLst/>
            <a:gdLst/>
            <a:ahLst/>
            <a:cxnLst/>
            <a:rect l="l" t="t" r="r" b="b"/>
            <a:pathLst>
              <a:path w="2706092" h="4025191">
                <a:moveTo>
                  <a:pt x="0" y="0"/>
                </a:moveTo>
                <a:lnTo>
                  <a:pt x="2706092" y="0"/>
                </a:lnTo>
                <a:lnTo>
                  <a:pt x="2706092" y="4025191"/>
                </a:lnTo>
                <a:lnTo>
                  <a:pt x="0" y="4025191"/>
                </a:lnTo>
                <a:lnTo>
                  <a:pt x="0" y="0"/>
                </a:lnTo>
                <a:close/>
              </a:path>
            </a:pathLst>
          </a:custGeom>
          <a:blipFill>
            <a:blip r:embed="rId8"/>
            <a:stretch>
              <a:fillRect/>
            </a:stretch>
          </a:blipFill>
        </p:spPr>
        <p:txBody>
          <a:bodyPr/>
          <a:lstStyle/>
          <a:p>
            <a:endParaRPr lang="en-GB"/>
          </a:p>
        </p:txBody>
      </p:sp>
      <p:sp>
        <p:nvSpPr>
          <p:cNvPr id="13" name="Freeform 13"/>
          <p:cNvSpPr/>
          <p:nvPr/>
        </p:nvSpPr>
        <p:spPr>
          <a:xfrm>
            <a:off x="12338553" y="6076425"/>
            <a:ext cx="3171657" cy="4025191"/>
          </a:xfrm>
          <a:custGeom>
            <a:avLst/>
            <a:gdLst/>
            <a:ahLst/>
            <a:cxnLst/>
            <a:rect l="l" t="t" r="r" b="b"/>
            <a:pathLst>
              <a:path w="3171657" h="4025191">
                <a:moveTo>
                  <a:pt x="0" y="0"/>
                </a:moveTo>
                <a:lnTo>
                  <a:pt x="3171657" y="0"/>
                </a:lnTo>
                <a:lnTo>
                  <a:pt x="3171657" y="4025191"/>
                </a:lnTo>
                <a:lnTo>
                  <a:pt x="0" y="4025191"/>
                </a:lnTo>
                <a:lnTo>
                  <a:pt x="0" y="0"/>
                </a:lnTo>
                <a:close/>
              </a:path>
            </a:pathLst>
          </a:custGeom>
          <a:blipFill>
            <a:blip r:embed="rId9"/>
            <a:stretch>
              <a:fillRect/>
            </a:stretch>
          </a:blipFill>
        </p:spPr>
        <p:txBody>
          <a:bodyPr/>
          <a:lstStyle/>
          <a:p>
            <a:endParaRPr lang="en-GB"/>
          </a:p>
        </p:txBody>
      </p:sp>
      <p:sp>
        <p:nvSpPr>
          <p:cNvPr id="14" name="Freeform 14"/>
          <p:cNvSpPr/>
          <p:nvPr/>
        </p:nvSpPr>
        <p:spPr>
          <a:xfrm>
            <a:off x="8432945" y="6076425"/>
            <a:ext cx="3686533" cy="4025191"/>
          </a:xfrm>
          <a:custGeom>
            <a:avLst/>
            <a:gdLst/>
            <a:ahLst/>
            <a:cxnLst/>
            <a:rect l="l" t="t" r="r" b="b"/>
            <a:pathLst>
              <a:path w="3686533" h="4025191">
                <a:moveTo>
                  <a:pt x="0" y="0"/>
                </a:moveTo>
                <a:lnTo>
                  <a:pt x="3686533" y="0"/>
                </a:lnTo>
                <a:lnTo>
                  <a:pt x="3686533" y="4025191"/>
                </a:lnTo>
                <a:lnTo>
                  <a:pt x="0" y="4025191"/>
                </a:lnTo>
                <a:lnTo>
                  <a:pt x="0" y="0"/>
                </a:lnTo>
                <a:close/>
              </a:path>
            </a:pathLst>
          </a:custGeom>
          <a:blipFill>
            <a:blip r:embed="rId10"/>
            <a:stretch>
              <a:fillRect/>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6325" y="3773262"/>
            <a:ext cx="561380" cy="0"/>
          </a:xfrm>
          <a:prstGeom prst="line">
            <a:avLst/>
          </a:prstGeom>
          <a:ln w="57150" cap="flat">
            <a:solidFill>
              <a:srgbClr val="FFFFFF"/>
            </a:solidFill>
            <a:prstDash val="solid"/>
            <a:headEnd type="none" w="sm" len="sm"/>
            <a:tailEnd type="none" w="sm" len="sm"/>
          </a:ln>
        </p:spPr>
        <p:txBody>
          <a:bodyPr/>
          <a:lstStyle/>
          <a:p>
            <a:endParaRPr lang="en-GB"/>
          </a:p>
        </p:txBody>
      </p:sp>
      <p:grpSp>
        <p:nvGrpSpPr>
          <p:cNvPr id="3" name="Group 3"/>
          <p:cNvGrpSpPr/>
          <p:nvPr/>
        </p:nvGrpSpPr>
        <p:grpSpPr>
          <a:xfrm>
            <a:off x="0" y="0"/>
            <a:ext cx="18288000" cy="1543050"/>
            <a:chOff x="0" y="0"/>
            <a:chExt cx="4816593" cy="406400"/>
          </a:xfrm>
        </p:grpSpPr>
        <p:sp>
          <p:nvSpPr>
            <p:cNvPr id="4" name="Freeform 4"/>
            <p:cNvSpPr/>
            <p:nvPr/>
          </p:nvSpPr>
          <p:spPr>
            <a:xfrm>
              <a:off x="0" y="0"/>
              <a:ext cx="4816592" cy="406400"/>
            </a:xfrm>
            <a:custGeom>
              <a:avLst/>
              <a:gdLst/>
              <a:ahLst/>
              <a:cxnLst/>
              <a:rect l="l" t="t" r="r" b="b"/>
              <a:pathLst>
                <a:path w="4816592" h="406400">
                  <a:moveTo>
                    <a:pt x="0" y="0"/>
                  </a:moveTo>
                  <a:lnTo>
                    <a:pt x="4816592" y="0"/>
                  </a:lnTo>
                  <a:lnTo>
                    <a:pt x="4816592" y="406400"/>
                  </a:lnTo>
                  <a:lnTo>
                    <a:pt x="0" y="406400"/>
                  </a:lnTo>
                  <a:close/>
                </a:path>
              </a:pathLst>
            </a:custGeom>
            <a:solidFill>
              <a:srgbClr val="004938"/>
            </a:solidFill>
          </p:spPr>
          <p:txBody>
            <a:bodyPr/>
            <a:lstStyle/>
            <a:p>
              <a:endParaRPr lang="en-GB"/>
            </a:p>
          </p:txBody>
        </p:sp>
        <p:sp>
          <p:nvSpPr>
            <p:cNvPr id="5" name="TextBox 5"/>
            <p:cNvSpPr txBox="1"/>
            <p:nvPr/>
          </p:nvSpPr>
          <p:spPr>
            <a:xfrm>
              <a:off x="0" y="-133350"/>
              <a:ext cx="4816593" cy="539750"/>
            </a:xfrm>
            <a:prstGeom prst="rect">
              <a:avLst/>
            </a:prstGeom>
          </p:spPr>
          <p:txBody>
            <a:bodyPr lIns="50800" tIns="50800" rIns="50800" bIns="50800" rtlCol="0" anchor="ctr"/>
            <a:lstStyle/>
            <a:p>
              <a:pPr algn="ctr">
                <a:lnSpc>
                  <a:spcPts val="8400"/>
                </a:lnSpc>
              </a:pPr>
              <a:r>
                <a:rPr lang="en-US" sz="6000" spc="54">
                  <a:solidFill>
                    <a:srgbClr val="FFFFFF"/>
                  </a:solidFill>
                  <a:latin typeface="Roboto 1"/>
                  <a:ea typeface="Roboto 1"/>
                  <a:cs typeface="Roboto 1"/>
                  <a:sym typeface="Roboto 1"/>
                </a:rPr>
                <a:t>Rachael’s Youth Works Journey</a:t>
              </a:r>
            </a:p>
          </p:txBody>
        </p:sp>
      </p:grpSp>
      <p:sp>
        <p:nvSpPr>
          <p:cNvPr id="6" name="TextBox 6"/>
          <p:cNvSpPr txBox="1"/>
          <p:nvPr/>
        </p:nvSpPr>
        <p:spPr>
          <a:xfrm>
            <a:off x="1028700" y="2865212"/>
            <a:ext cx="2393156" cy="679450"/>
          </a:xfrm>
          <a:prstGeom prst="rect">
            <a:avLst/>
          </a:prstGeom>
        </p:spPr>
        <p:txBody>
          <a:bodyPr lIns="0" tIns="0" rIns="0" bIns="0" rtlCol="0" anchor="t">
            <a:spAutoFit/>
          </a:bodyPr>
          <a:lstStyle/>
          <a:p>
            <a:pPr algn="ctr">
              <a:lnSpc>
                <a:spcPts val="5599"/>
              </a:lnSpc>
            </a:pPr>
            <a:r>
              <a:rPr lang="en-US" sz="3999">
                <a:solidFill>
                  <a:srgbClr val="FFFFFF"/>
                </a:solidFill>
                <a:latin typeface="Roboto Condensed"/>
                <a:ea typeface="Roboto Condensed"/>
                <a:cs typeface="Roboto Condensed"/>
                <a:sym typeface="Roboto Condensed"/>
              </a:rPr>
              <a:t>Subheading</a:t>
            </a:r>
          </a:p>
        </p:txBody>
      </p:sp>
      <p:sp>
        <p:nvSpPr>
          <p:cNvPr id="7" name="Freeform 7"/>
          <p:cNvSpPr/>
          <p:nvPr/>
        </p:nvSpPr>
        <p:spPr>
          <a:xfrm>
            <a:off x="3421856" y="1718039"/>
            <a:ext cx="4547570" cy="2841608"/>
          </a:xfrm>
          <a:custGeom>
            <a:avLst/>
            <a:gdLst/>
            <a:ahLst/>
            <a:cxnLst/>
            <a:rect l="l" t="t" r="r" b="b"/>
            <a:pathLst>
              <a:path w="4547570" h="2841608">
                <a:moveTo>
                  <a:pt x="0" y="0"/>
                </a:moveTo>
                <a:lnTo>
                  <a:pt x="4547570" y="0"/>
                </a:lnTo>
                <a:lnTo>
                  <a:pt x="4547570" y="2841607"/>
                </a:lnTo>
                <a:lnTo>
                  <a:pt x="0" y="2841607"/>
                </a:lnTo>
                <a:lnTo>
                  <a:pt x="0" y="0"/>
                </a:lnTo>
                <a:close/>
              </a:path>
            </a:pathLst>
          </a:custGeom>
          <a:blipFill>
            <a:blip r:embed="rId3"/>
            <a:stretch>
              <a:fillRect t="-1263" r="-432" b="-1263"/>
            </a:stretch>
          </a:blipFill>
        </p:spPr>
        <p:txBody>
          <a:bodyPr/>
          <a:lstStyle/>
          <a:p>
            <a:endParaRPr lang="en-GB"/>
          </a:p>
        </p:txBody>
      </p:sp>
      <p:sp>
        <p:nvSpPr>
          <p:cNvPr id="8" name="Freeform 8"/>
          <p:cNvSpPr/>
          <p:nvPr/>
        </p:nvSpPr>
        <p:spPr>
          <a:xfrm>
            <a:off x="14248763" y="4703769"/>
            <a:ext cx="3795256" cy="2945517"/>
          </a:xfrm>
          <a:custGeom>
            <a:avLst/>
            <a:gdLst/>
            <a:ahLst/>
            <a:cxnLst/>
            <a:rect l="l" t="t" r="r" b="b"/>
            <a:pathLst>
              <a:path w="3795256" h="2945517">
                <a:moveTo>
                  <a:pt x="0" y="0"/>
                </a:moveTo>
                <a:lnTo>
                  <a:pt x="3795257" y="0"/>
                </a:lnTo>
                <a:lnTo>
                  <a:pt x="3795257" y="2945517"/>
                </a:lnTo>
                <a:lnTo>
                  <a:pt x="0" y="2945517"/>
                </a:lnTo>
                <a:lnTo>
                  <a:pt x="0" y="0"/>
                </a:lnTo>
                <a:close/>
              </a:path>
            </a:pathLst>
          </a:custGeom>
          <a:blipFill>
            <a:blip r:embed="rId4"/>
            <a:stretch>
              <a:fillRect l="-42084" t="-46464" r="-32089" b="-21851"/>
            </a:stretch>
          </a:blipFill>
          <a:ln cap="sq">
            <a:noFill/>
            <a:prstDash val="solid"/>
            <a:miter/>
          </a:ln>
        </p:spPr>
        <p:txBody>
          <a:bodyPr/>
          <a:lstStyle/>
          <a:p>
            <a:endParaRPr lang="en-GB"/>
          </a:p>
        </p:txBody>
      </p:sp>
      <p:sp>
        <p:nvSpPr>
          <p:cNvPr id="9" name="Freeform 9"/>
          <p:cNvSpPr/>
          <p:nvPr/>
        </p:nvSpPr>
        <p:spPr>
          <a:xfrm>
            <a:off x="3459990" y="4704708"/>
            <a:ext cx="3083152" cy="3049763"/>
          </a:xfrm>
          <a:custGeom>
            <a:avLst/>
            <a:gdLst/>
            <a:ahLst/>
            <a:cxnLst/>
            <a:rect l="l" t="t" r="r" b="b"/>
            <a:pathLst>
              <a:path w="3083152" h="3049763">
                <a:moveTo>
                  <a:pt x="0" y="0"/>
                </a:moveTo>
                <a:lnTo>
                  <a:pt x="3083152" y="0"/>
                </a:lnTo>
                <a:lnTo>
                  <a:pt x="3083152" y="3049763"/>
                </a:lnTo>
                <a:lnTo>
                  <a:pt x="0" y="3049763"/>
                </a:lnTo>
                <a:lnTo>
                  <a:pt x="0" y="0"/>
                </a:lnTo>
                <a:close/>
              </a:path>
            </a:pathLst>
          </a:custGeom>
          <a:blipFill>
            <a:blip r:embed="rId5"/>
            <a:stretch>
              <a:fillRect l="-6848" r="-4765" b="-11638"/>
            </a:stretch>
          </a:blipFill>
        </p:spPr>
        <p:txBody>
          <a:bodyPr/>
          <a:lstStyle/>
          <a:p>
            <a:endParaRPr lang="en-GB"/>
          </a:p>
        </p:txBody>
      </p:sp>
      <p:sp>
        <p:nvSpPr>
          <p:cNvPr id="10" name="Freeform 10"/>
          <p:cNvSpPr/>
          <p:nvPr/>
        </p:nvSpPr>
        <p:spPr>
          <a:xfrm>
            <a:off x="14248763" y="7792161"/>
            <a:ext cx="3795256" cy="2305062"/>
          </a:xfrm>
          <a:custGeom>
            <a:avLst/>
            <a:gdLst/>
            <a:ahLst/>
            <a:cxnLst/>
            <a:rect l="l" t="t" r="r" b="b"/>
            <a:pathLst>
              <a:path w="3795256" h="2305062">
                <a:moveTo>
                  <a:pt x="0" y="0"/>
                </a:moveTo>
                <a:lnTo>
                  <a:pt x="3795257" y="0"/>
                </a:lnTo>
                <a:lnTo>
                  <a:pt x="3795257" y="2305061"/>
                </a:lnTo>
                <a:lnTo>
                  <a:pt x="0" y="2305061"/>
                </a:lnTo>
                <a:lnTo>
                  <a:pt x="0" y="0"/>
                </a:lnTo>
                <a:close/>
              </a:path>
            </a:pathLst>
          </a:custGeom>
          <a:blipFill>
            <a:blip r:embed="rId6"/>
            <a:stretch>
              <a:fillRect l="-8956" t="-45224" r="-14718" b="-7496"/>
            </a:stretch>
          </a:blipFill>
        </p:spPr>
        <p:txBody>
          <a:bodyPr/>
          <a:lstStyle/>
          <a:p>
            <a:endParaRPr lang="en-GB"/>
          </a:p>
        </p:txBody>
      </p:sp>
      <p:sp>
        <p:nvSpPr>
          <p:cNvPr id="11" name="Freeform 11"/>
          <p:cNvSpPr/>
          <p:nvPr/>
        </p:nvSpPr>
        <p:spPr>
          <a:xfrm>
            <a:off x="8132532" y="1718039"/>
            <a:ext cx="3923705" cy="2839728"/>
          </a:xfrm>
          <a:custGeom>
            <a:avLst/>
            <a:gdLst/>
            <a:ahLst/>
            <a:cxnLst/>
            <a:rect l="l" t="t" r="r" b="b"/>
            <a:pathLst>
              <a:path w="3923705" h="2839728">
                <a:moveTo>
                  <a:pt x="0" y="0"/>
                </a:moveTo>
                <a:lnTo>
                  <a:pt x="3923705" y="0"/>
                </a:lnTo>
                <a:lnTo>
                  <a:pt x="3923705" y="2839728"/>
                </a:lnTo>
                <a:lnTo>
                  <a:pt x="0" y="2839728"/>
                </a:lnTo>
                <a:lnTo>
                  <a:pt x="0" y="0"/>
                </a:lnTo>
                <a:close/>
              </a:path>
            </a:pathLst>
          </a:custGeom>
          <a:blipFill>
            <a:blip r:embed="rId7"/>
            <a:stretch>
              <a:fillRect r="-1100" b="-2803"/>
            </a:stretch>
          </a:blipFill>
        </p:spPr>
        <p:txBody>
          <a:bodyPr/>
          <a:lstStyle/>
          <a:p>
            <a:endParaRPr lang="en-GB"/>
          </a:p>
        </p:txBody>
      </p:sp>
      <p:sp>
        <p:nvSpPr>
          <p:cNvPr id="12" name="Freeform 12"/>
          <p:cNvSpPr/>
          <p:nvPr/>
        </p:nvSpPr>
        <p:spPr>
          <a:xfrm>
            <a:off x="229490" y="5671212"/>
            <a:ext cx="2973325" cy="2682019"/>
          </a:xfrm>
          <a:custGeom>
            <a:avLst/>
            <a:gdLst/>
            <a:ahLst/>
            <a:cxnLst/>
            <a:rect l="l" t="t" r="r" b="b"/>
            <a:pathLst>
              <a:path w="2973325" h="2682019">
                <a:moveTo>
                  <a:pt x="0" y="0"/>
                </a:moveTo>
                <a:lnTo>
                  <a:pt x="2973325" y="0"/>
                </a:lnTo>
                <a:lnTo>
                  <a:pt x="2973325" y="2682019"/>
                </a:lnTo>
                <a:lnTo>
                  <a:pt x="0" y="2682019"/>
                </a:lnTo>
                <a:lnTo>
                  <a:pt x="0" y="0"/>
                </a:lnTo>
                <a:close/>
              </a:path>
            </a:pathLst>
          </a:custGeom>
          <a:blipFill>
            <a:blip r:embed="rId8"/>
            <a:stretch>
              <a:fillRect t="-44569" b="-50352"/>
            </a:stretch>
          </a:blipFill>
        </p:spPr>
        <p:txBody>
          <a:bodyPr/>
          <a:lstStyle/>
          <a:p>
            <a:endParaRPr lang="en-GB"/>
          </a:p>
        </p:txBody>
      </p:sp>
      <p:sp>
        <p:nvSpPr>
          <p:cNvPr id="13" name="Freeform 13"/>
          <p:cNvSpPr/>
          <p:nvPr/>
        </p:nvSpPr>
        <p:spPr>
          <a:xfrm>
            <a:off x="6800317" y="4703769"/>
            <a:ext cx="7191272" cy="5393454"/>
          </a:xfrm>
          <a:custGeom>
            <a:avLst/>
            <a:gdLst/>
            <a:ahLst/>
            <a:cxnLst/>
            <a:rect l="l" t="t" r="r" b="b"/>
            <a:pathLst>
              <a:path w="7191272" h="5393454">
                <a:moveTo>
                  <a:pt x="0" y="0"/>
                </a:moveTo>
                <a:lnTo>
                  <a:pt x="7191271" y="0"/>
                </a:lnTo>
                <a:lnTo>
                  <a:pt x="7191271" y="5393453"/>
                </a:lnTo>
                <a:lnTo>
                  <a:pt x="0" y="5393453"/>
                </a:lnTo>
                <a:lnTo>
                  <a:pt x="0" y="0"/>
                </a:lnTo>
                <a:close/>
              </a:path>
            </a:pathLst>
          </a:custGeom>
          <a:blipFill>
            <a:blip r:embed="rId9"/>
            <a:stretch>
              <a:fillRect/>
            </a:stretch>
          </a:blipFill>
        </p:spPr>
        <p:txBody>
          <a:bodyPr/>
          <a:lstStyle/>
          <a:p>
            <a:endParaRPr lang="en-GB"/>
          </a:p>
        </p:txBody>
      </p:sp>
      <p:sp>
        <p:nvSpPr>
          <p:cNvPr id="14" name="Freeform 14"/>
          <p:cNvSpPr/>
          <p:nvPr/>
        </p:nvSpPr>
        <p:spPr>
          <a:xfrm>
            <a:off x="229490" y="1718039"/>
            <a:ext cx="2976083" cy="3753148"/>
          </a:xfrm>
          <a:custGeom>
            <a:avLst/>
            <a:gdLst/>
            <a:ahLst/>
            <a:cxnLst/>
            <a:rect l="l" t="t" r="r" b="b"/>
            <a:pathLst>
              <a:path w="2976083" h="3753148">
                <a:moveTo>
                  <a:pt x="0" y="0"/>
                </a:moveTo>
                <a:lnTo>
                  <a:pt x="2976083" y="0"/>
                </a:lnTo>
                <a:lnTo>
                  <a:pt x="2976083" y="3753148"/>
                </a:lnTo>
                <a:lnTo>
                  <a:pt x="0" y="3753148"/>
                </a:lnTo>
                <a:lnTo>
                  <a:pt x="0" y="0"/>
                </a:lnTo>
                <a:close/>
              </a:path>
            </a:pathLst>
          </a:custGeom>
          <a:blipFill>
            <a:blip r:embed="rId10"/>
            <a:stretch>
              <a:fillRect t="-5654"/>
            </a:stretch>
          </a:blipFill>
        </p:spPr>
        <p:txBody>
          <a:bodyPr/>
          <a:lstStyle/>
          <a:p>
            <a:endParaRPr lang="en-GB"/>
          </a:p>
        </p:txBody>
      </p:sp>
      <p:sp>
        <p:nvSpPr>
          <p:cNvPr id="15" name="Freeform 15"/>
          <p:cNvSpPr/>
          <p:nvPr/>
        </p:nvSpPr>
        <p:spPr>
          <a:xfrm>
            <a:off x="12275312" y="1718039"/>
            <a:ext cx="2362478" cy="2841608"/>
          </a:xfrm>
          <a:custGeom>
            <a:avLst/>
            <a:gdLst/>
            <a:ahLst/>
            <a:cxnLst/>
            <a:rect l="l" t="t" r="r" b="b"/>
            <a:pathLst>
              <a:path w="2362478" h="2841608">
                <a:moveTo>
                  <a:pt x="0" y="0"/>
                </a:moveTo>
                <a:lnTo>
                  <a:pt x="2362478" y="0"/>
                </a:lnTo>
                <a:lnTo>
                  <a:pt x="2362478" y="2841607"/>
                </a:lnTo>
                <a:lnTo>
                  <a:pt x="0" y="2841607"/>
                </a:lnTo>
                <a:lnTo>
                  <a:pt x="0" y="0"/>
                </a:lnTo>
                <a:close/>
              </a:path>
            </a:pathLst>
          </a:custGeom>
          <a:blipFill>
            <a:blip r:embed="rId11"/>
            <a:stretch>
              <a:fillRect l="-44858" r="-41749" b="-16621"/>
            </a:stretch>
          </a:blipFill>
        </p:spPr>
        <p:txBody>
          <a:bodyPr/>
          <a:lstStyle/>
          <a:p>
            <a:endParaRPr lang="en-GB"/>
          </a:p>
        </p:txBody>
      </p:sp>
      <p:sp>
        <p:nvSpPr>
          <p:cNvPr id="16" name="Freeform 16"/>
          <p:cNvSpPr/>
          <p:nvPr/>
        </p:nvSpPr>
        <p:spPr>
          <a:xfrm>
            <a:off x="3459990" y="7985418"/>
            <a:ext cx="3083152" cy="2111805"/>
          </a:xfrm>
          <a:custGeom>
            <a:avLst/>
            <a:gdLst/>
            <a:ahLst/>
            <a:cxnLst/>
            <a:rect l="l" t="t" r="r" b="b"/>
            <a:pathLst>
              <a:path w="3083152" h="2111805">
                <a:moveTo>
                  <a:pt x="0" y="0"/>
                </a:moveTo>
                <a:lnTo>
                  <a:pt x="3083152" y="0"/>
                </a:lnTo>
                <a:lnTo>
                  <a:pt x="3083152" y="2111804"/>
                </a:lnTo>
                <a:lnTo>
                  <a:pt x="0" y="2111804"/>
                </a:lnTo>
                <a:lnTo>
                  <a:pt x="0" y="0"/>
                </a:lnTo>
                <a:close/>
              </a:path>
            </a:pathLst>
          </a:custGeom>
          <a:blipFill>
            <a:blip r:embed="rId12"/>
            <a:stretch>
              <a:fillRect l="-268" r="-268" b="-9933"/>
            </a:stretch>
          </a:blipFill>
        </p:spPr>
        <p:txBody>
          <a:bodyPr/>
          <a:lstStyle/>
          <a:p>
            <a:endParaRPr lang="en-GB"/>
          </a:p>
        </p:txBody>
      </p:sp>
      <p:sp>
        <p:nvSpPr>
          <p:cNvPr id="17" name="Freeform 17"/>
          <p:cNvSpPr/>
          <p:nvPr/>
        </p:nvSpPr>
        <p:spPr>
          <a:xfrm>
            <a:off x="14856865" y="1718039"/>
            <a:ext cx="3187155" cy="2839728"/>
          </a:xfrm>
          <a:custGeom>
            <a:avLst/>
            <a:gdLst/>
            <a:ahLst/>
            <a:cxnLst/>
            <a:rect l="l" t="t" r="r" b="b"/>
            <a:pathLst>
              <a:path w="3187155" h="2839728">
                <a:moveTo>
                  <a:pt x="0" y="0"/>
                </a:moveTo>
                <a:lnTo>
                  <a:pt x="3187155" y="0"/>
                </a:lnTo>
                <a:lnTo>
                  <a:pt x="3187155" y="2839728"/>
                </a:lnTo>
                <a:lnTo>
                  <a:pt x="0" y="2839728"/>
                </a:lnTo>
                <a:lnTo>
                  <a:pt x="0" y="0"/>
                </a:lnTo>
                <a:close/>
              </a:path>
            </a:pathLst>
          </a:custGeom>
          <a:blipFill>
            <a:blip r:embed="rId13"/>
            <a:stretch>
              <a:fillRect l="-7903" t="-18758" r="-10581" b="-8100"/>
            </a:stretch>
          </a:blipFill>
        </p:spPr>
        <p:txBody>
          <a:bodyPr/>
          <a:lstStyle/>
          <a:p>
            <a:endParaRPr lang="en-GB"/>
          </a:p>
        </p:txBody>
      </p:sp>
      <p:sp>
        <p:nvSpPr>
          <p:cNvPr id="18" name="Freeform 18"/>
          <p:cNvSpPr/>
          <p:nvPr/>
        </p:nvSpPr>
        <p:spPr>
          <a:xfrm>
            <a:off x="229490" y="8553256"/>
            <a:ext cx="2973325" cy="1528188"/>
          </a:xfrm>
          <a:custGeom>
            <a:avLst/>
            <a:gdLst/>
            <a:ahLst/>
            <a:cxnLst/>
            <a:rect l="l" t="t" r="r" b="b"/>
            <a:pathLst>
              <a:path w="2973325" h="1528188">
                <a:moveTo>
                  <a:pt x="0" y="0"/>
                </a:moveTo>
                <a:lnTo>
                  <a:pt x="2973325" y="0"/>
                </a:lnTo>
                <a:lnTo>
                  <a:pt x="2973325" y="1528188"/>
                </a:lnTo>
                <a:lnTo>
                  <a:pt x="0" y="1528188"/>
                </a:lnTo>
                <a:lnTo>
                  <a:pt x="0" y="0"/>
                </a:lnTo>
                <a:close/>
              </a:path>
            </a:pathLst>
          </a:custGeom>
          <a:blipFill>
            <a:blip r:embed="rId14"/>
            <a:stretch>
              <a:fillRect t="-35753" b="-10349"/>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2408" y="7692291"/>
            <a:ext cx="2517109" cy="989284"/>
          </a:xfrm>
          <a:custGeom>
            <a:avLst/>
            <a:gdLst/>
            <a:ahLst/>
            <a:cxnLst/>
            <a:rect l="l" t="t" r="r" b="b"/>
            <a:pathLst>
              <a:path w="2517109" h="989284">
                <a:moveTo>
                  <a:pt x="0" y="0"/>
                </a:moveTo>
                <a:lnTo>
                  <a:pt x="2517109" y="0"/>
                </a:lnTo>
                <a:lnTo>
                  <a:pt x="2517109" y="989284"/>
                </a:lnTo>
                <a:lnTo>
                  <a:pt x="0" y="989284"/>
                </a:lnTo>
                <a:lnTo>
                  <a:pt x="0" y="0"/>
                </a:lnTo>
                <a:close/>
              </a:path>
            </a:pathLst>
          </a:custGeom>
          <a:blipFill>
            <a:blip r:embed="rId2"/>
            <a:stretch>
              <a:fillRect/>
            </a:stretch>
          </a:blipFill>
        </p:spPr>
        <p:txBody>
          <a:bodyPr/>
          <a:lstStyle/>
          <a:p>
            <a:endParaRPr lang="en-GB"/>
          </a:p>
        </p:txBody>
      </p:sp>
      <p:grpSp>
        <p:nvGrpSpPr>
          <p:cNvPr id="3" name="Group 3"/>
          <p:cNvGrpSpPr>
            <a:grpSpLocks noChangeAspect="1"/>
          </p:cNvGrpSpPr>
          <p:nvPr/>
        </p:nvGrpSpPr>
        <p:grpSpPr>
          <a:xfrm>
            <a:off x="9972675" y="3152773"/>
            <a:ext cx="8362952" cy="7181855"/>
            <a:chOff x="0" y="0"/>
            <a:chExt cx="11150600" cy="9575800"/>
          </a:xfrm>
        </p:grpSpPr>
        <p:sp>
          <p:nvSpPr>
            <p:cNvPr id="4" name="Freeform 4"/>
            <p:cNvSpPr/>
            <p:nvPr/>
          </p:nvSpPr>
          <p:spPr>
            <a:xfrm>
              <a:off x="63500" y="770255"/>
              <a:ext cx="11023600" cy="8742045"/>
            </a:xfrm>
            <a:custGeom>
              <a:avLst/>
              <a:gdLst/>
              <a:ahLst/>
              <a:cxnLst/>
              <a:rect l="l" t="t" r="r" b="b"/>
              <a:pathLst>
                <a:path w="11023600" h="8742045">
                  <a:moveTo>
                    <a:pt x="9665970" y="0"/>
                  </a:moveTo>
                  <a:lnTo>
                    <a:pt x="0" y="6666103"/>
                  </a:lnTo>
                  <a:lnTo>
                    <a:pt x="5309489" y="8742045"/>
                  </a:lnTo>
                  <a:lnTo>
                    <a:pt x="11023600" y="8742045"/>
                  </a:lnTo>
                  <a:lnTo>
                    <a:pt x="11023600" y="3325241"/>
                  </a:lnTo>
                  <a:lnTo>
                    <a:pt x="9665970" y="0"/>
                  </a:lnTo>
                  <a:close/>
                </a:path>
              </a:pathLst>
            </a:custGeom>
            <a:solidFill>
              <a:srgbClr val="FFD234"/>
            </a:solidFill>
          </p:spPr>
          <p:txBody>
            <a:bodyPr/>
            <a:lstStyle/>
            <a:p>
              <a:endParaRPr lang="en-GB"/>
            </a:p>
          </p:txBody>
        </p:sp>
        <p:sp>
          <p:nvSpPr>
            <p:cNvPr id="5" name="Freeform 5"/>
            <p:cNvSpPr/>
            <p:nvPr/>
          </p:nvSpPr>
          <p:spPr>
            <a:xfrm>
              <a:off x="2509393" y="63500"/>
              <a:ext cx="8577707" cy="9448800"/>
            </a:xfrm>
            <a:custGeom>
              <a:avLst/>
              <a:gdLst/>
              <a:ahLst/>
              <a:cxnLst/>
              <a:rect l="l" t="t" r="r" b="b"/>
              <a:pathLst>
                <a:path w="8577707" h="9448800">
                  <a:moveTo>
                    <a:pt x="3830447" y="0"/>
                  </a:moveTo>
                  <a:lnTo>
                    <a:pt x="0" y="7198106"/>
                  </a:lnTo>
                  <a:lnTo>
                    <a:pt x="5407660" y="7801102"/>
                  </a:lnTo>
                  <a:lnTo>
                    <a:pt x="6436360" y="9448800"/>
                  </a:lnTo>
                  <a:lnTo>
                    <a:pt x="8540623" y="9448800"/>
                  </a:lnTo>
                  <a:lnTo>
                    <a:pt x="8577707" y="9402191"/>
                  </a:lnTo>
                  <a:lnTo>
                    <a:pt x="8577707" y="1615186"/>
                  </a:lnTo>
                  <a:lnTo>
                    <a:pt x="6797167" y="2600325"/>
                  </a:lnTo>
                  <a:lnTo>
                    <a:pt x="3830447" y="0"/>
                  </a:lnTo>
                  <a:close/>
                </a:path>
              </a:pathLst>
            </a:custGeom>
            <a:solidFill>
              <a:srgbClr val="004938"/>
            </a:solidFill>
          </p:spPr>
          <p:txBody>
            <a:bodyPr/>
            <a:lstStyle/>
            <a:p>
              <a:endParaRPr lang="en-GB"/>
            </a:p>
          </p:txBody>
        </p:sp>
        <p:sp>
          <p:nvSpPr>
            <p:cNvPr id="6" name="Freeform 6"/>
            <p:cNvSpPr/>
            <p:nvPr/>
          </p:nvSpPr>
          <p:spPr>
            <a:xfrm>
              <a:off x="2509393" y="63500"/>
              <a:ext cx="8577707" cy="9442450"/>
            </a:xfrm>
            <a:custGeom>
              <a:avLst/>
              <a:gdLst/>
              <a:ahLst/>
              <a:cxnLst/>
              <a:rect l="l" t="t" r="r" b="b"/>
              <a:pathLst>
                <a:path w="8577707" h="9442450">
                  <a:moveTo>
                    <a:pt x="3830447" y="0"/>
                  </a:moveTo>
                  <a:lnTo>
                    <a:pt x="0" y="7198106"/>
                  </a:lnTo>
                  <a:lnTo>
                    <a:pt x="5407660" y="7801102"/>
                  </a:lnTo>
                  <a:lnTo>
                    <a:pt x="6432423" y="9442450"/>
                  </a:lnTo>
                  <a:lnTo>
                    <a:pt x="8545703" y="9442450"/>
                  </a:lnTo>
                  <a:lnTo>
                    <a:pt x="8577707" y="9402318"/>
                  </a:lnTo>
                  <a:lnTo>
                    <a:pt x="8577707" y="1615186"/>
                  </a:lnTo>
                  <a:lnTo>
                    <a:pt x="6797167" y="2600325"/>
                  </a:lnTo>
                  <a:lnTo>
                    <a:pt x="3830447" y="0"/>
                  </a:lnTo>
                  <a:close/>
                </a:path>
              </a:pathLst>
            </a:custGeom>
            <a:solidFill>
              <a:srgbClr val="004938"/>
            </a:solidFill>
          </p:spPr>
          <p:txBody>
            <a:bodyPr/>
            <a:lstStyle/>
            <a:p>
              <a:endParaRPr lang="en-GB"/>
            </a:p>
          </p:txBody>
        </p:sp>
      </p:grpSp>
      <p:sp>
        <p:nvSpPr>
          <p:cNvPr id="7" name="Freeform 7"/>
          <p:cNvSpPr/>
          <p:nvPr/>
        </p:nvSpPr>
        <p:spPr>
          <a:xfrm>
            <a:off x="3587132" y="7595498"/>
            <a:ext cx="2542144" cy="1194698"/>
          </a:xfrm>
          <a:custGeom>
            <a:avLst/>
            <a:gdLst/>
            <a:ahLst/>
            <a:cxnLst/>
            <a:rect l="l" t="t" r="r" b="b"/>
            <a:pathLst>
              <a:path w="2542144" h="1194698">
                <a:moveTo>
                  <a:pt x="0" y="0"/>
                </a:moveTo>
                <a:lnTo>
                  <a:pt x="2542144" y="0"/>
                </a:lnTo>
                <a:lnTo>
                  <a:pt x="2542144" y="1194698"/>
                </a:lnTo>
                <a:lnTo>
                  <a:pt x="0" y="1194698"/>
                </a:lnTo>
                <a:lnTo>
                  <a:pt x="0" y="0"/>
                </a:lnTo>
                <a:close/>
              </a:path>
            </a:pathLst>
          </a:custGeom>
          <a:blipFill>
            <a:blip r:embed="rId3"/>
            <a:stretch>
              <a:fillRect/>
            </a:stretch>
          </a:blipFill>
        </p:spPr>
        <p:txBody>
          <a:bodyPr/>
          <a:lstStyle/>
          <a:p>
            <a:endParaRPr lang="en-GB"/>
          </a:p>
        </p:txBody>
      </p:sp>
      <p:sp>
        <p:nvSpPr>
          <p:cNvPr id="8" name="Freeform 8"/>
          <p:cNvSpPr/>
          <p:nvPr/>
        </p:nvSpPr>
        <p:spPr>
          <a:xfrm>
            <a:off x="6624576" y="7240255"/>
            <a:ext cx="2582961" cy="1441321"/>
          </a:xfrm>
          <a:custGeom>
            <a:avLst/>
            <a:gdLst/>
            <a:ahLst/>
            <a:cxnLst/>
            <a:rect l="l" t="t" r="r" b="b"/>
            <a:pathLst>
              <a:path w="2582961" h="1441321">
                <a:moveTo>
                  <a:pt x="0" y="0"/>
                </a:moveTo>
                <a:lnTo>
                  <a:pt x="2582961" y="0"/>
                </a:lnTo>
                <a:lnTo>
                  <a:pt x="2582961" y="1441320"/>
                </a:lnTo>
                <a:lnTo>
                  <a:pt x="0" y="1441320"/>
                </a:lnTo>
                <a:lnTo>
                  <a:pt x="0" y="0"/>
                </a:lnTo>
                <a:close/>
              </a:path>
            </a:pathLst>
          </a:custGeom>
          <a:blipFill>
            <a:blip r:embed="rId4"/>
            <a:stretch>
              <a:fillRect/>
            </a:stretch>
          </a:blipFill>
        </p:spPr>
        <p:txBody>
          <a:bodyPr/>
          <a:lstStyle/>
          <a:p>
            <a:endParaRPr lang="en-GB"/>
          </a:p>
        </p:txBody>
      </p:sp>
      <p:sp>
        <p:nvSpPr>
          <p:cNvPr id="9" name="TextBox 9"/>
          <p:cNvSpPr txBox="1"/>
          <p:nvPr/>
        </p:nvSpPr>
        <p:spPr>
          <a:xfrm>
            <a:off x="6534973" y="1687686"/>
            <a:ext cx="5218054" cy="1152212"/>
          </a:xfrm>
          <a:prstGeom prst="rect">
            <a:avLst/>
          </a:prstGeom>
        </p:spPr>
        <p:txBody>
          <a:bodyPr lIns="0" tIns="0" rIns="0" bIns="0" rtlCol="0" anchor="t">
            <a:spAutoFit/>
          </a:bodyPr>
          <a:lstStyle/>
          <a:p>
            <a:pPr algn="ctr">
              <a:lnSpc>
                <a:spcPts val="9370"/>
              </a:lnSpc>
            </a:pPr>
            <a:r>
              <a:rPr lang="en-US" sz="6692" dirty="0">
                <a:solidFill>
                  <a:srgbClr val="000000"/>
                </a:solidFill>
                <a:latin typeface="Roboto Condensed"/>
                <a:ea typeface="Roboto Condensed"/>
                <a:cs typeface="Roboto Condensed"/>
                <a:sym typeface="Roboto Condensed"/>
              </a:rPr>
              <a:t>Any questions?</a:t>
            </a:r>
          </a:p>
        </p:txBody>
      </p:sp>
      <p:sp>
        <p:nvSpPr>
          <p:cNvPr id="10" name="TextBox 9">
            <a:extLst>
              <a:ext uri="{FF2B5EF4-FFF2-40B4-BE49-F238E27FC236}">
                <a16:creationId xmlns:a16="http://schemas.microsoft.com/office/drawing/2014/main" id="{4051D7CC-9E1C-BDDE-DAD5-FCBD005B020C}"/>
              </a:ext>
            </a:extLst>
          </p:cNvPr>
          <p:cNvSpPr txBox="1"/>
          <p:nvPr/>
        </p:nvSpPr>
        <p:spPr>
          <a:xfrm>
            <a:off x="95021" y="3928547"/>
            <a:ext cx="5218054" cy="3052118"/>
          </a:xfrm>
          <a:prstGeom prst="rect">
            <a:avLst/>
          </a:prstGeom>
        </p:spPr>
        <p:txBody>
          <a:bodyPr lIns="0" tIns="0" rIns="0" bIns="0" rtlCol="0" anchor="t">
            <a:spAutoFit/>
          </a:bodyPr>
          <a:lstStyle/>
          <a:p>
            <a:pPr algn="ctr">
              <a:lnSpc>
                <a:spcPts val="9370"/>
              </a:lnSpc>
            </a:pPr>
            <a:r>
              <a:rPr lang="en-US" sz="3600" dirty="0">
                <a:solidFill>
                  <a:srgbClr val="000000"/>
                </a:solidFill>
                <a:latin typeface="Roboto Condensed"/>
                <a:ea typeface="Roboto Condensed"/>
                <a:cs typeface="Roboto Condensed"/>
                <a:sym typeface="Roboto Condensed"/>
              </a:rPr>
              <a:t>Stephen Piscopo</a:t>
            </a:r>
          </a:p>
          <a:p>
            <a:pPr lvl="1" algn="ctr"/>
            <a:r>
              <a:rPr lang="en-US" sz="2400" dirty="0">
                <a:solidFill>
                  <a:srgbClr val="000000"/>
                </a:solidFill>
                <a:latin typeface="Roboto Condensed"/>
                <a:ea typeface="Roboto Condensed"/>
                <a:cs typeface="Roboto Condensed"/>
                <a:sym typeface="Roboto Condensed"/>
              </a:rPr>
              <a:t>Department Manager for Employment and Training</a:t>
            </a:r>
          </a:p>
          <a:p>
            <a:pPr lvl="1" algn="ctr"/>
            <a:endParaRPr lang="en-US" sz="2400" dirty="0">
              <a:solidFill>
                <a:srgbClr val="000000"/>
              </a:solidFill>
              <a:latin typeface="Roboto Condensed"/>
              <a:ea typeface="Roboto Condensed"/>
              <a:cs typeface="Roboto Condensed"/>
              <a:sym typeface="Roboto Condensed"/>
            </a:endParaRPr>
          </a:p>
          <a:p>
            <a:pPr lvl="1" algn="ctr"/>
            <a:r>
              <a:rPr lang="en-US" sz="2400" dirty="0">
                <a:solidFill>
                  <a:srgbClr val="000000"/>
                </a:solidFill>
                <a:latin typeface="Roboto Condensed"/>
                <a:ea typeface="Roboto Condensed"/>
                <a:cs typeface="Roboto Condensed"/>
                <a:sym typeface="Roboto Condensed"/>
              </a:rPr>
              <a:t>Email: stephen.piscopo@liverpoolfc.com</a:t>
            </a:r>
          </a:p>
        </p:txBody>
      </p:sp>
      <p:sp>
        <p:nvSpPr>
          <p:cNvPr id="11" name="TextBox 10">
            <a:extLst>
              <a:ext uri="{FF2B5EF4-FFF2-40B4-BE49-F238E27FC236}">
                <a16:creationId xmlns:a16="http://schemas.microsoft.com/office/drawing/2014/main" id="{AE5C718A-96F8-CCF7-187D-66F19C55096E}"/>
              </a:ext>
            </a:extLst>
          </p:cNvPr>
          <p:cNvSpPr txBox="1"/>
          <p:nvPr/>
        </p:nvSpPr>
        <p:spPr>
          <a:xfrm>
            <a:off x="5719456" y="3928547"/>
            <a:ext cx="5218054" cy="3052118"/>
          </a:xfrm>
          <a:prstGeom prst="rect">
            <a:avLst/>
          </a:prstGeom>
        </p:spPr>
        <p:txBody>
          <a:bodyPr lIns="0" tIns="0" rIns="0" bIns="0" rtlCol="0" anchor="t">
            <a:spAutoFit/>
          </a:bodyPr>
          <a:lstStyle/>
          <a:p>
            <a:pPr algn="ctr">
              <a:lnSpc>
                <a:spcPts val="9370"/>
              </a:lnSpc>
            </a:pPr>
            <a:r>
              <a:rPr lang="en-US" sz="3600" dirty="0">
                <a:solidFill>
                  <a:srgbClr val="000000"/>
                </a:solidFill>
                <a:latin typeface="Roboto Condensed"/>
                <a:ea typeface="Roboto Condensed"/>
                <a:cs typeface="Roboto Condensed"/>
                <a:sym typeface="Roboto Condensed"/>
              </a:rPr>
              <a:t>Rachael Rooney</a:t>
            </a:r>
          </a:p>
          <a:p>
            <a:pPr lvl="1" algn="ctr"/>
            <a:r>
              <a:rPr lang="en-US" sz="2400" dirty="0">
                <a:solidFill>
                  <a:srgbClr val="000000"/>
                </a:solidFill>
                <a:latin typeface="Roboto Condensed"/>
                <a:ea typeface="Roboto Condensed"/>
                <a:cs typeface="Roboto Condensed"/>
                <a:sym typeface="Roboto Condensed"/>
              </a:rPr>
              <a:t>Youth Work Coordinator</a:t>
            </a:r>
          </a:p>
          <a:p>
            <a:pPr lvl="1" algn="ctr"/>
            <a:endParaRPr lang="en-US" sz="2400" dirty="0">
              <a:solidFill>
                <a:srgbClr val="000000"/>
              </a:solidFill>
              <a:latin typeface="Roboto Condensed"/>
              <a:ea typeface="Roboto Condensed"/>
              <a:cs typeface="Roboto Condensed"/>
              <a:sym typeface="Roboto Condensed"/>
            </a:endParaRPr>
          </a:p>
          <a:p>
            <a:pPr lvl="1" algn="ctr"/>
            <a:endParaRPr lang="en-US" sz="2400" dirty="0">
              <a:solidFill>
                <a:srgbClr val="000000"/>
              </a:solidFill>
              <a:latin typeface="Roboto Condensed"/>
              <a:ea typeface="Roboto Condensed"/>
              <a:cs typeface="Roboto Condensed"/>
              <a:sym typeface="Roboto Condensed"/>
            </a:endParaRPr>
          </a:p>
          <a:p>
            <a:pPr lvl="1" algn="ctr"/>
            <a:r>
              <a:rPr lang="en-US" sz="2400" dirty="0">
                <a:solidFill>
                  <a:srgbClr val="000000"/>
                </a:solidFill>
                <a:latin typeface="Roboto Condensed"/>
                <a:ea typeface="Roboto Condensed"/>
                <a:cs typeface="Roboto Condensed"/>
                <a:sym typeface="Roboto Condensed"/>
              </a:rPr>
              <a:t>Email:</a:t>
            </a:r>
          </a:p>
          <a:p>
            <a:pPr lvl="1" algn="ctr"/>
            <a:r>
              <a:rPr lang="en-US" sz="2400" dirty="0">
                <a:solidFill>
                  <a:srgbClr val="000000"/>
                </a:solidFill>
                <a:latin typeface="Roboto Condensed"/>
                <a:ea typeface="Roboto Condensed"/>
                <a:cs typeface="Roboto Condensed"/>
                <a:sym typeface="Roboto Condensed"/>
              </a:rPr>
              <a:t>rachael.rooney@liverpoolfc.com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81921" y="1339830"/>
            <a:ext cx="13524158" cy="7607339"/>
          </a:xfrm>
          <a:custGeom>
            <a:avLst/>
            <a:gdLst/>
            <a:ahLst/>
            <a:cxnLst/>
            <a:rect l="l" t="t" r="r" b="b"/>
            <a:pathLst>
              <a:path w="13524158" h="7607339">
                <a:moveTo>
                  <a:pt x="0" y="0"/>
                </a:moveTo>
                <a:lnTo>
                  <a:pt x="13524158" y="0"/>
                </a:lnTo>
                <a:lnTo>
                  <a:pt x="13524158" y="7607340"/>
                </a:lnTo>
                <a:lnTo>
                  <a:pt x="0" y="7607340"/>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68720"/>
            <a:ext cx="10905095" cy="1038225"/>
          </a:xfrm>
          <a:prstGeom prst="rect">
            <a:avLst/>
          </a:prstGeom>
        </p:spPr>
        <p:txBody>
          <a:bodyPr lIns="0" tIns="0" rIns="0" bIns="0" rtlCol="0" anchor="t">
            <a:spAutoFit/>
          </a:bodyPr>
          <a:lstStyle/>
          <a:p>
            <a:pPr algn="ctr">
              <a:lnSpc>
                <a:spcPts val="8399"/>
              </a:lnSpc>
            </a:pPr>
            <a:r>
              <a:rPr lang="en-US" sz="5999">
                <a:solidFill>
                  <a:srgbClr val="000000"/>
                </a:solidFill>
                <a:latin typeface="Roboto 1"/>
                <a:ea typeface="Roboto 1"/>
                <a:cs typeface="Roboto 1"/>
                <a:sym typeface="Roboto 1"/>
              </a:rPr>
              <a:t>Why Youth Works Is Needed</a:t>
            </a:r>
          </a:p>
        </p:txBody>
      </p:sp>
      <p:grpSp>
        <p:nvGrpSpPr>
          <p:cNvPr id="3" name="Group 3"/>
          <p:cNvGrpSpPr>
            <a:grpSpLocks noChangeAspect="1"/>
          </p:cNvGrpSpPr>
          <p:nvPr/>
        </p:nvGrpSpPr>
        <p:grpSpPr>
          <a:xfrm>
            <a:off x="9972675" y="3152773"/>
            <a:ext cx="8362952" cy="7181855"/>
            <a:chOff x="0" y="0"/>
            <a:chExt cx="11150600" cy="9575800"/>
          </a:xfrm>
        </p:grpSpPr>
        <p:sp>
          <p:nvSpPr>
            <p:cNvPr id="4" name="Freeform 4"/>
            <p:cNvSpPr/>
            <p:nvPr/>
          </p:nvSpPr>
          <p:spPr>
            <a:xfrm>
              <a:off x="63500" y="770255"/>
              <a:ext cx="11023600" cy="8742045"/>
            </a:xfrm>
            <a:custGeom>
              <a:avLst/>
              <a:gdLst/>
              <a:ahLst/>
              <a:cxnLst/>
              <a:rect l="l" t="t" r="r" b="b"/>
              <a:pathLst>
                <a:path w="11023600" h="8742045">
                  <a:moveTo>
                    <a:pt x="9665970" y="0"/>
                  </a:moveTo>
                  <a:lnTo>
                    <a:pt x="0" y="6666103"/>
                  </a:lnTo>
                  <a:lnTo>
                    <a:pt x="5309489" y="8742045"/>
                  </a:lnTo>
                  <a:lnTo>
                    <a:pt x="11023600" y="8742045"/>
                  </a:lnTo>
                  <a:lnTo>
                    <a:pt x="11023600" y="3325241"/>
                  </a:lnTo>
                  <a:lnTo>
                    <a:pt x="9665970" y="0"/>
                  </a:lnTo>
                  <a:close/>
                </a:path>
              </a:pathLst>
            </a:custGeom>
            <a:solidFill>
              <a:srgbClr val="F7D400"/>
            </a:solidFill>
          </p:spPr>
          <p:txBody>
            <a:bodyPr/>
            <a:lstStyle/>
            <a:p>
              <a:endParaRPr lang="en-GB"/>
            </a:p>
          </p:txBody>
        </p:sp>
        <p:sp>
          <p:nvSpPr>
            <p:cNvPr id="5" name="Freeform 5"/>
            <p:cNvSpPr/>
            <p:nvPr/>
          </p:nvSpPr>
          <p:spPr>
            <a:xfrm>
              <a:off x="2509393" y="63500"/>
              <a:ext cx="8577707" cy="9448800"/>
            </a:xfrm>
            <a:custGeom>
              <a:avLst/>
              <a:gdLst/>
              <a:ahLst/>
              <a:cxnLst/>
              <a:rect l="l" t="t" r="r" b="b"/>
              <a:pathLst>
                <a:path w="8577707" h="9448800">
                  <a:moveTo>
                    <a:pt x="3830447" y="0"/>
                  </a:moveTo>
                  <a:lnTo>
                    <a:pt x="0" y="7198106"/>
                  </a:lnTo>
                  <a:lnTo>
                    <a:pt x="5407660" y="7801102"/>
                  </a:lnTo>
                  <a:lnTo>
                    <a:pt x="6436360" y="9448800"/>
                  </a:lnTo>
                  <a:lnTo>
                    <a:pt x="8540623" y="9448800"/>
                  </a:lnTo>
                  <a:lnTo>
                    <a:pt x="8577707" y="9402191"/>
                  </a:lnTo>
                  <a:lnTo>
                    <a:pt x="8577707" y="1615186"/>
                  </a:lnTo>
                  <a:lnTo>
                    <a:pt x="6797167" y="2600325"/>
                  </a:lnTo>
                  <a:lnTo>
                    <a:pt x="3830447" y="0"/>
                  </a:lnTo>
                  <a:close/>
                </a:path>
              </a:pathLst>
            </a:custGeom>
            <a:solidFill>
              <a:srgbClr val="004938"/>
            </a:solidFill>
          </p:spPr>
          <p:txBody>
            <a:bodyPr/>
            <a:lstStyle/>
            <a:p>
              <a:endParaRPr lang="en-GB"/>
            </a:p>
          </p:txBody>
        </p:sp>
        <p:sp>
          <p:nvSpPr>
            <p:cNvPr id="6" name="Freeform 6"/>
            <p:cNvSpPr/>
            <p:nvPr/>
          </p:nvSpPr>
          <p:spPr>
            <a:xfrm>
              <a:off x="2509393" y="63500"/>
              <a:ext cx="8577707" cy="9442450"/>
            </a:xfrm>
            <a:custGeom>
              <a:avLst/>
              <a:gdLst/>
              <a:ahLst/>
              <a:cxnLst/>
              <a:rect l="l" t="t" r="r" b="b"/>
              <a:pathLst>
                <a:path w="8577707" h="9442450">
                  <a:moveTo>
                    <a:pt x="3830447" y="0"/>
                  </a:moveTo>
                  <a:lnTo>
                    <a:pt x="0" y="7198106"/>
                  </a:lnTo>
                  <a:lnTo>
                    <a:pt x="5407660" y="7801102"/>
                  </a:lnTo>
                  <a:lnTo>
                    <a:pt x="6432423" y="9442450"/>
                  </a:lnTo>
                  <a:lnTo>
                    <a:pt x="8545703" y="9442450"/>
                  </a:lnTo>
                  <a:lnTo>
                    <a:pt x="8577707" y="9402318"/>
                  </a:lnTo>
                  <a:lnTo>
                    <a:pt x="8577707" y="1615186"/>
                  </a:lnTo>
                  <a:lnTo>
                    <a:pt x="6797167" y="2600325"/>
                  </a:lnTo>
                  <a:lnTo>
                    <a:pt x="3830447" y="0"/>
                  </a:lnTo>
                  <a:close/>
                </a:path>
              </a:pathLst>
            </a:custGeom>
            <a:solidFill>
              <a:srgbClr val="004938"/>
            </a:solidFill>
          </p:spPr>
          <p:txBody>
            <a:bodyPr/>
            <a:lstStyle/>
            <a:p>
              <a:endParaRPr lang="en-GB"/>
            </a:p>
          </p:txBody>
        </p:sp>
      </p:grpSp>
      <p:sp>
        <p:nvSpPr>
          <p:cNvPr id="7" name="TextBox 7"/>
          <p:cNvSpPr txBox="1"/>
          <p:nvPr/>
        </p:nvSpPr>
        <p:spPr>
          <a:xfrm>
            <a:off x="622629" y="1481861"/>
            <a:ext cx="11582124" cy="8754746"/>
          </a:xfrm>
          <a:prstGeom prst="rect">
            <a:avLst/>
          </a:prstGeom>
        </p:spPr>
        <p:txBody>
          <a:bodyPr lIns="0" tIns="0" rIns="0" bIns="0" rtlCol="0" anchor="t">
            <a:spAutoFit/>
          </a:bodyPr>
          <a:lstStyle/>
          <a:p>
            <a:pPr algn="l">
              <a:lnSpc>
                <a:spcPts val="3919"/>
              </a:lnSpc>
            </a:pPr>
            <a:r>
              <a:rPr lang="en-US" sz="2799">
                <a:solidFill>
                  <a:srgbClr val="000000"/>
                </a:solidFill>
                <a:latin typeface="Roboto 2"/>
                <a:ea typeface="Roboto 2"/>
                <a:cs typeface="Roboto 2"/>
                <a:sym typeface="Roboto 2"/>
              </a:rPr>
              <a:t>•Youth and Play Work is not a ‘Statutory Service’ and funding is not protected </a:t>
            </a:r>
          </a:p>
          <a:p>
            <a:pPr algn="l">
              <a:lnSpc>
                <a:spcPts val="1679"/>
              </a:lnSpc>
            </a:pPr>
            <a:endParaRPr lang="en-US" sz="2799">
              <a:solidFill>
                <a:srgbClr val="000000"/>
              </a:solidFill>
              <a:latin typeface="Roboto 2"/>
              <a:ea typeface="Roboto 2"/>
              <a:cs typeface="Roboto 2"/>
              <a:sym typeface="Roboto 2"/>
            </a:endParaRPr>
          </a:p>
          <a:p>
            <a:pPr algn="l">
              <a:lnSpc>
                <a:spcPts val="3919"/>
              </a:lnSpc>
            </a:pPr>
            <a:r>
              <a:rPr lang="en-US" sz="2799" spc="25">
                <a:solidFill>
                  <a:srgbClr val="000000"/>
                </a:solidFill>
                <a:latin typeface="Roboto 2"/>
                <a:ea typeface="Roboto 2"/>
                <a:cs typeface="Roboto 2"/>
                <a:sym typeface="Roboto 2"/>
              </a:rPr>
              <a:t>• Liverpool City Council ( LCC ) Youth and Play Work budget in 2010 -  £9 .5 m a year including 83 Youth and Play Work staff based in the community </a:t>
            </a:r>
          </a:p>
          <a:p>
            <a:pPr algn="l">
              <a:lnSpc>
                <a:spcPts val="1540"/>
              </a:lnSpc>
            </a:pPr>
            <a:endParaRPr lang="en-US" sz="2799" spc="25">
              <a:solidFill>
                <a:srgbClr val="000000"/>
              </a:solidFill>
              <a:latin typeface="Roboto 2"/>
              <a:ea typeface="Roboto 2"/>
              <a:cs typeface="Roboto 2"/>
              <a:sym typeface="Roboto 2"/>
            </a:endParaRPr>
          </a:p>
          <a:p>
            <a:pPr algn="l">
              <a:lnSpc>
                <a:spcPts val="3919"/>
              </a:lnSpc>
            </a:pPr>
            <a:r>
              <a:rPr lang="en-US" sz="2799" spc="25">
                <a:solidFill>
                  <a:srgbClr val="000000"/>
                </a:solidFill>
                <a:latin typeface="Roboto 2"/>
                <a:ea typeface="Roboto 2"/>
                <a:cs typeface="Roboto 2"/>
                <a:sym typeface="Roboto 2"/>
              </a:rPr>
              <a:t>• In 2024 – the budget is just under a £1m with only 2 F/T LCC Youth Workers based in the community, and limited number of part time staff </a:t>
            </a:r>
          </a:p>
          <a:p>
            <a:pPr algn="l">
              <a:lnSpc>
                <a:spcPts val="1540"/>
              </a:lnSpc>
            </a:pPr>
            <a:endParaRPr lang="en-US" sz="2799" spc="25">
              <a:solidFill>
                <a:srgbClr val="000000"/>
              </a:solidFill>
              <a:latin typeface="Roboto 2"/>
              <a:ea typeface="Roboto 2"/>
              <a:cs typeface="Roboto 2"/>
              <a:sym typeface="Roboto 2"/>
            </a:endParaRPr>
          </a:p>
          <a:p>
            <a:pPr algn="l">
              <a:lnSpc>
                <a:spcPts val="3919"/>
              </a:lnSpc>
            </a:pPr>
            <a:r>
              <a:rPr lang="en-US" sz="2799" spc="25">
                <a:solidFill>
                  <a:srgbClr val="000000"/>
                </a:solidFill>
                <a:latin typeface="Roboto 2"/>
                <a:ea typeface="Roboto 2"/>
                <a:cs typeface="Roboto 2"/>
                <a:sym typeface="Roboto 2"/>
              </a:rPr>
              <a:t>• It is acknowledged there is a national shortage of youth workers; 4,500 youth workers no longer work on the frontline, and recruitment of qualified youth workers has drastically declined</a:t>
            </a:r>
          </a:p>
          <a:p>
            <a:pPr algn="l">
              <a:lnSpc>
                <a:spcPts val="1540"/>
              </a:lnSpc>
            </a:pPr>
            <a:endParaRPr lang="en-US" sz="2799" spc="25">
              <a:solidFill>
                <a:srgbClr val="000000"/>
              </a:solidFill>
              <a:latin typeface="Roboto 2"/>
              <a:ea typeface="Roboto 2"/>
              <a:cs typeface="Roboto 2"/>
              <a:sym typeface="Roboto 2"/>
            </a:endParaRPr>
          </a:p>
          <a:p>
            <a:pPr algn="l">
              <a:lnSpc>
                <a:spcPts val="3919"/>
              </a:lnSpc>
            </a:pPr>
            <a:r>
              <a:rPr lang="en-US" sz="2799" spc="25">
                <a:solidFill>
                  <a:srgbClr val="000000"/>
                </a:solidFill>
                <a:latin typeface="Roboto 2"/>
                <a:ea typeface="Roboto 2"/>
                <a:cs typeface="Roboto 2"/>
                <a:sym typeface="Roboto 2"/>
              </a:rPr>
              <a:t>• The drastic budget cuts have resulted in much reduced support for young people, as Youth Service do not have the feet on the ground, or the capacity to meet the young people's needs </a:t>
            </a:r>
          </a:p>
          <a:p>
            <a:pPr algn="l">
              <a:lnSpc>
                <a:spcPts val="1540"/>
              </a:lnSpc>
            </a:pPr>
            <a:endParaRPr lang="en-US" sz="2799" spc="25">
              <a:solidFill>
                <a:srgbClr val="000000"/>
              </a:solidFill>
              <a:latin typeface="Roboto 2"/>
              <a:ea typeface="Roboto 2"/>
              <a:cs typeface="Roboto 2"/>
              <a:sym typeface="Roboto 2"/>
            </a:endParaRPr>
          </a:p>
          <a:p>
            <a:pPr algn="l">
              <a:lnSpc>
                <a:spcPts val="3919"/>
              </a:lnSpc>
            </a:pPr>
            <a:r>
              <a:rPr lang="en-US" sz="2799" spc="25">
                <a:solidFill>
                  <a:srgbClr val="000000"/>
                </a:solidFill>
                <a:latin typeface="Roboto 2"/>
                <a:ea typeface="Roboto 2"/>
                <a:cs typeface="Roboto 2"/>
                <a:sym typeface="Roboto 2"/>
              </a:rPr>
              <a:t>• Issues compounded by increased need for support during / post Covid </a:t>
            </a:r>
          </a:p>
          <a:p>
            <a:pPr algn="l">
              <a:lnSpc>
                <a:spcPts val="2239"/>
              </a:lnSpc>
            </a:pPr>
            <a:endParaRPr lang="en-US" sz="2799" spc="25">
              <a:solidFill>
                <a:srgbClr val="000000"/>
              </a:solidFill>
              <a:latin typeface="Roboto 2"/>
              <a:ea typeface="Roboto 2"/>
              <a:cs typeface="Roboto 2"/>
              <a:sym typeface="Roboto 2"/>
            </a:endParaRPr>
          </a:p>
          <a:p>
            <a:pPr algn="l">
              <a:lnSpc>
                <a:spcPts val="2239"/>
              </a:lnSpc>
            </a:pPr>
            <a:endParaRPr lang="en-US" sz="2799" spc="25">
              <a:solidFill>
                <a:srgbClr val="000000"/>
              </a:solidFill>
              <a:latin typeface="Roboto 2"/>
              <a:ea typeface="Roboto 2"/>
              <a:cs typeface="Roboto 2"/>
              <a:sym typeface="Roboto 2"/>
            </a:endParaRPr>
          </a:p>
          <a:p>
            <a:pPr algn="l">
              <a:lnSpc>
                <a:spcPts val="2239"/>
              </a:lnSpc>
            </a:pPr>
            <a:endParaRPr lang="en-US" sz="2799" spc="25">
              <a:solidFill>
                <a:srgbClr val="000000"/>
              </a:solidFill>
              <a:latin typeface="Roboto 2"/>
              <a:ea typeface="Roboto 2"/>
              <a:cs typeface="Roboto 2"/>
              <a:sym typeface="Roboto 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07060" y="0"/>
            <a:ext cx="9380940" cy="10287000"/>
            <a:chOff x="0" y="0"/>
            <a:chExt cx="12507920" cy="13716000"/>
          </a:xfrm>
        </p:grpSpPr>
        <p:pic>
          <p:nvPicPr>
            <p:cNvPr id="3" name="Picture 3"/>
            <p:cNvPicPr>
              <a:picLocks noChangeAspect="1"/>
            </p:cNvPicPr>
            <p:nvPr/>
          </p:nvPicPr>
          <p:blipFill>
            <a:blip r:embed="rId2"/>
            <a:srcRect l="15799" r="15799"/>
            <a:stretch>
              <a:fillRect/>
            </a:stretch>
          </p:blipFill>
          <p:spPr>
            <a:xfrm>
              <a:off x="0" y="0"/>
              <a:ext cx="6190460" cy="6794500"/>
            </a:xfrm>
            <a:prstGeom prst="rect">
              <a:avLst/>
            </a:prstGeom>
          </p:spPr>
        </p:pic>
        <p:pic>
          <p:nvPicPr>
            <p:cNvPr id="4" name="Picture 4"/>
            <p:cNvPicPr>
              <a:picLocks noChangeAspect="1"/>
            </p:cNvPicPr>
            <p:nvPr/>
          </p:nvPicPr>
          <p:blipFill>
            <a:blip r:embed="rId3"/>
            <a:srcRect l="18448" r="13150"/>
            <a:stretch>
              <a:fillRect/>
            </a:stretch>
          </p:blipFill>
          <p:spPr>
            <a:xfrm>
              <a:off x="6317460" y="0"/>
              <a:ext cx="6190460" cy="6794500"/>
            </a:xfrm>
            <a:prstGeom prst="rect">
              <a:avLst/>
            </a:prstGeom>
          </p:spPr>
        </p:pic>
        <p:pic>
          <p:nvPicPr>
            <p:cNvPr id="5" name="Picture 5"/>
            <p:cNvPicPr>
              <a:picLocks noChangeAspect="1"/>
            </p:cNvPicPr>
            <p:nvPr/>
          </p:nvPicPr>
          <p:blipFill>
            <a:blip r:embed="rId4"/>
            <a:srcRect t="13767" b="13767"/>
            <a:stretch>
              <a:fillRect/>
            </a:stretch>
          </p:blipFill>
          <p:spPr>
            <a:xfrm>
              <a:off x="0" y="6921500"/>
              <a:ext cx="12507920" cy="6794500"/>
            </a:xfrm>
            <a:prstGeom prst="rect">
              <a:avLst/>
            </a:prstGeom>
          </p:spPr>
        </p:pic>
      </p:grpSp>
      <p:sp>
        <p:nvSpPr>
          <p:cNvPr id="6" name="TextBox 6"/>
          <p:cNvSpPr txBox="1"/>
          <p:nvPr/>
        </p:nvSpPr>
        <p:spPr>
          <a:xfrm>
            <a:off x="299449" y="1093562"/>
            <a:ext cx="8435858" cy="8727441"/>
          </a:xfrm>
          <a:prstGeom prst="rect">
            <a:avLst/>
          </a:prstGeom>
        </p:spPr>
        <p:txBody>
          <a:bodyPr lIns="0" tIns="0" rIns="0" bIns="0" rtlCol="0" anchor="t">
            <a:spAutoFit/>
          </a:bodyPr>
          <a:lstStyle/>
          <a:p>
            <a:pPr marL="582922" lvl="1" indent="-291461" algn="l">
              <a:lnSpc>
                <a:spcPts val="3779"/>
              </a:lnSpc>
              <a:buFont typeface="Arial"/>
              <a:buChar char="•"/>
            </a:pPr>
            <a:r>
              <a:rPr lang="en-US" sz="2699">
                <a:solidFill>
                  <a:srgbClr val="000000"/>
                </a:solidFill>
                <a:latin typeface="Roboto 2"/>
                <a:ea typeface="Roboto 2"/>
                <a:cs typeface="Roboto 2"/>
                <a:sym typeface="Roboto 2"/>
              </a:rPr>
              <a:t>Increasing universal concern for the health and wellbeing of young people</a:t>
            </a:r>
          </a:p>
          <a:p>
            <a:pPr marL="582922" lvl="1" indent="-291461" algn="l">
              <a:lnSpc>
                <a:spcPts val="3779"/>
              </a:lnSpc>
              <a:buFont typeface="Arial"/>
              <a:buChar char="•"/>
            </a:pPr>
            <a:r>
              <a:rPr lang="en-US" sz="2699">
                <a:solidFill>
                  <a:srgbClr val="000000"/>
                </a:solidFill>
                <a:latin typeface="Roboto 2"/>
                <a:ea typeface="Roboto 2"/>
                <a:cs typeface="Roboto 2"/>
                <a:sym typeface="Roboto 2"/>
              </a:rPr>
              <a:t>A need to address the challenges NOW, before issues escalate further</a:t>
            </a:r>
          </a:p>
          <a:p>
            <a:pPr marL="582922" lvl="1" indent="-291461" algn="l">
              <a:lnSpc>
                <a:spcPts val="3779"/>
              </a:lnSpc>
              <a:buFont typeface="Arial"/>
              <a:buChar char="•"/>
            </a:pPr>
            <a:r>
              <a:rPr lang="en-US" sz="2699">
                <a:solidFill>
                  <a:srgbClr val="000000"/>
                </a:solidFill>
                <a:latin typeface="Roboto 2"/>
                <a:ea typeface="Roboto 2"/>
                <a:cs typeface="Roboto 2"/>
                <a:sym typeface="Roboto 2"/>
              </a:rPr>
              <a:t>To develop local expertise for the support of young people</a:t>
            </a:r>
          </a:p>
          <a:p>
            <a:pPr marL="582922" lvl="1" indent="-291461" algn="l">
              <a:lnSpc>
                <a:spcPts val="3779"/>
              </a:lnSpc>
              <a:buFont typeface="Arial"/>
              <a:buChar char="•"/>
            </a:pPr>
            <a:r>
              <a:rPr lang="en-US" sz="2699">
                <a:solidFill>
                  <a:srgbClr val="000000"/>
                </a:solidFill>
                <a:latin typeface="Roboto 2"/>
                <a:ea typeface="Roboto 2"/>
                <a:cs typeface="Roboto 2"/>
                <a:sym typeface="Roboto 2"/>
              </a:rPr>
              <a:t>To help improve the quality of life within our communities</a:t>
            </a:r>
          </a:p>
          <a:p>
            <a:pPr marL="582922" lvl="1" indent="-291461" algn="l">
              <a:lnSpc>
                <a:spcPts val="3779"/>
              </a:lnSpc>
              <a:buFont typeface="Arial"/>
              <a:buChar char="•"/>
            </a:pPr>
            <a:r>
              <a:rPr lang="en-US" sz="2699">
                <a:solidFill>
                  <a:srgbClr val="000000"/>
                </a:solidFill>
                <a:latin typeface="Roboto 2"/>
                <a:ea typeface="Roboto 2"/>
                <a:cs typeface="Roboto 2"/>
                <a:sym typeface="Roboto 2"/>
              </a:rPr>
              <a:t>To help create an environment that encourages investment and growth</a:t>
            </a:r>
          </a:p>
          <a:p>
            <a:pPr algn="l">
              <a:lnSpc>
                <a:spcPts val="1819"/>
              </a:lnSpc>
            </a:pPr>
            <a:endParaRPr lang="en-US" sz="2699">
              <a:solidFill>
                <a:srgbClr val="000000"/>
              </a:solidFill>
              <a:latin typeface="Roboto 2"/>
              <a:ea typeface="Roboto 2"/>
              <a:cs typeface="Roboto 2"/>
              <a:sym typeface="Roboto 2"/>
            </a:endParaRPr>
          </a:p>
          <a:p>
            <a:pPr marL="626101" lvl="1" indent="-313050" algn="l">
              <a:lnSpc>
                <a:spcPts val="4059"/>
              </a:lnSpc>
              <a:buFont typeface="Arial"/>
              <a:buChar char="•"/>
            </a:pPr>
            <a:r>
              <a:rPr lang="en-US" sz="2899">
                <a:solidFill>
                  <a:srgbClr val="000000"/>
                </a:solidFill>
                <a:latin typeface="Roboto 2"/>
                <a:ea typeface="Roboto 2"/>
                <a:cs typeface="Roboto 2"/>
                <a:sym typeface="Roboto 2"/>
              </a:rPr>
              <a:t>In total the first cohort delivered 24,288 hours in the community</a:t>
            </a:r>
          </a:p>
          <a:p>
            <a:pPr marL="626101" lvl="1" indent="-313050" algn="l">
              <a:lnSpc>
                <a:spcPts val="4059"/>
              </a:lnSpc>
              <a:buFont typeface="Arial"/>
              <a:buChar char="•"/>
            </a:pPr>
            <a:r>
              <a:rPr lang="en-US" sz="2899">
                <a:solidFill>
                  <a:srgbClr val="000000"/>
                </a:solidFill>
                <a:latin typeface="Roboto 2"/>
                <a:ea typeface="Roboto 2"/>
                <a:cs typeface="Roboto 2"/>
                <a:sym typeface="Roboto 2"/>
              </a:rPr>
              <a:t>Project planning &amp; delivery</a:t>
            </a:r>
          </a:p>
          <a:p>
            <a:pPr marL="626101" lvl="1" indent="-313050" algn="l">
              <a:lnSpc>
                <a:spcPts val="4059"/>
              </a:lnSpc>
              <a:buFont typeface="Arial"/>
              <a:buChar char="•"/>
            </a:pPr>
            <a:r>
              <a:rPr lang="en-US" sz="2899">
                <a:solidFill>
                  <a:srgbClr val="000000"/>
                </a:solidFill>
                <a:latin typeface="Roboto 2"/>
                <a:ea typeface="Roboto 2"/>
                <a:cs typeface="Roboto 2"/>
                <a:sym typeface="Roboto 2"/>
              </a:rPr>
              <a:t>Mental health, tackling food poverty, community development, youth participation, detached youth work, tackling ASB. </a:t>
            </a:r>
          </a:p>
          <a:p>
            <a:pPr algn="l">
              <a:lnSpc>
                <a:spcPts val="2939"/>
              </a:lnSpc>
            </a:pPr>
            <a:endParaRPr lang="en-US" sz="2899">
              <a:solidFill>
                <a:srgbClr val="000000"/>
              </a:solidFill>
              <a:latin typeface="Roboto 2"/>
              <a:ea typeface="Roboto 2"/>
              <a:cs typeface="Roboto 2"/>
              <a:sym typeface="Roboto 2"/>
            </a:endParaRPr>
          </a:p>
          <a:p>
            <a:pPr algn="l">
              <a:lnSpc>
                <a:spcPts val="2239"/>
              </a:lnSpc>
            </a:pPr>
            <a:endParaRPr lang="en-US" sz="2899">
              <a:solidFill>
                <a:srgbClr val="000000"/>
              </a:solidFill>
              <a:latin typeface="Roboto 2"/>
              <a:ea typeface="Roboto 2"/>
              <a:cs typeface="Roboto 2"/>
              <a:sym typeface="Roboto 2"/>
            </a:endParaRPr>
          </a:p>
        </p:txBody>
      </p:sp>
      <p:sp>
        <p:nvSpPr>
          <p:cNvPr id="7" name="TextBox 7"/>
          <p:cNvSpPr txBox="1"/>
          <p:nvPr/>
        </p:nvSpPr>
        <p:spPr>
          <a:xfrm>
            <a:off x="299449" y="112487"/>
            <a:ext cx="8607611" cy="1038225"/>
          </a:xfrm>
          <a:prstGeom prst="rect">
            <a:avLst/>
          </a:prstGeom>
        </p:spPr>
        <p:txBody>
          <a:bodyPr lIns="0" tIns="0" rIns="0" bIns="0" rtlCol="0" anchor="t">
            <a:spAutoFit/>
          </a:bodyPr>
          <a:lstStyle/>
          <a:p>
            <a:pPr algn="ctr">
              <a:lnSpc>
                <a:spcPts val="8399"/>
              </a:lnSpc>
            </a:pPr>
            <a:r>
              <a:rPr lang="en-US" sz="5999">
                <a:solidFill>
                  <a:srgbClr val="000000"/>
                </a:solidFill>
                <a:latin typeface="Roboto Condensed"/>
                <a:ea typeface="Roboto Condensed"/>
                <a:cs typeface="Roboto Condensed"/>
                <a:sym typeface="Roboto Condensed"/>
              </a:rPr>
              <a:t>Why Youth Works Is Needed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09287" y="1546656"/>
            <a:ext cx="3596844" cy="359684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220" r="-2220"/>
              </a:stretch>
            </a:blipFill>
          </p:spPr>
          <p:txBody>
            <a:bodyPr/>
            <a:lstStyle/>
            <a:p>
              <a:endParaRPr lang="en-GB"/>
            </a:p>
          </p:txBody>
        </p:sp>
      </p:grpSp>
      <p:grpSp>
        <p:nvGrpSpPr>
          <p:cNvPr id="4" name="Group 4"/>
          <p:cNvGrpSpPr/>
          <p:nvPr/>
        </p:nvGrpSpPr>
        <p:grpSpPr>
          <a:xfrm>
            <a:off x="9309287" y="6057900"/>
            <a:ext cx="3596844" cy="359684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5096" r="-5096"/>
              </a:stretch>
            </a:blipFill>
          </p:spPr>
          <p:txBody>
            <a:bodyPr/>
            <a:lstStyle/>
            <a:p>
              <a:endParaRPr lang="en-GB"/>
            </a:p>
          </p:txBody>
        </p:sp>
      </p:grpSp>
      <p:grpSp>
        <p:nvGrpSpPr>
          <p:cNvPr id="6" name="Group 6"/>
          <p:cNvGrpSpPr/>
          <p:nvPr/>
        </p:nvGrpSpPr>
        <p:grpSpPr>
          <a:xfrm>
            <a:off x="13572881" y="1590420"/>
            <a:ext cx="3596844" cy="359684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5077" b="-40800"/>
              </a:stretch>
            </a:blipFill>
          </p:spPr>
          <p:txBody>
            <a:bodyPr/>
            <a:lstStyle/>
            <a:p>
              <a:endParaRPr lang="en-GB"/>
            </a:p>
          </p:txBody>
        </p:sp>
      </p:grpSp>
      <p:grpSp>
        <p:nvGrpSpPr>
          <p:cNvPr id="8" name="Group 8"/>
          <p:cNvGrpSpPr/>
          <p:nvPr/>
        </p:nvGrpSpPr>
        <p:grpSpPr>
          <a:xfrm>
            <a:off x="722547" y="1590420"/>
            <a:ext cx="3596844" cy="359684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00" r="-25000"/>
              </a:stretch>
            </a:blipFill>
          </p:spPr>
          <p:txBody>
            <a:bodyPr/>
            <a:lstStyle/>
            <a:p>
              <a:endParaRPr lang="en-GB"/>
            </a:p>
          </p:txBody>
        </p:sp>
      </p:grpSp>
      <p:grpSp>
        <p:nvGrpSpPr>
          <p:cNvPr id="10" name="Group 10"/>
          <p:cNvGrpSpPr/>
          <p:nvPr/>
        </p:nvGrpSpPr>
        <p:grpSpPr>
          <a:xfrm>
            <a:off x="4845043" y="6057900"/>
            <a:ext cx="3596844" cy="359684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16599" b="-16600"/>
              </a:stretch>
            </a:blipFill>
          </p:spPr>
          <p:txBody>
            <a:bodyPr/>
            <a:lstStyle/>
            <a:p>
              <a:endParaRPr lang="en-GB"/>
            </a:p>
          </p:txBody>
        </p:sp>
      </p:grpSp>
      <p:grpSp>
        <p:nvGrpSpPr>
          <p:cNvPr id="12" name="Group 12"/>
          <p:cNvGrpSpPr/>
          <p:nvPr/>
        </p:nvGrpSpPr>
        <p:grpSpPr>
          <a:xfrm>
            <a:off x="5093433" y="1546656"/>
            <a:ext cx="3596844" cy="35968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25046" r="-25046"/>
              </a:stretch>
            </a:blipFill>
          </p:spPr>
          <p:txBody>
            <a:bodyPr/>
            <a:lstStyle/>
            <a:p>
              <a:endParaRPr lang="en-GB"/>
            </a:p>
          </p:txBody>
        </p:sp>
      </p:grpSp>
      <p:sp>
        <p:nvSpPr>
          <p:cNvPr id="14" name="TextBox 14"/>
          <p:cNvSpPr txBox="1"/>
          <p:nvPr/>
        </p:nvSpPr>
        <p:spPr>
          <a:xfrm>
            <a:off x="1291243" y="5408397"/>
            <a:ext cx="2459450" cy="400050"/>
          </a:xfrm>
          <a:prstGeom prst="rect">
            <a:avLst/>
          </a:prstGeom>
        </p:spPr>
        <p:txBody>
          <a:bodyPr lIns="0" tIns="0" rIns="0" bIns="0" rtlCol="0" anchor="t">
            <a:spAutoFit/>
          </a:bodyPr>
          <a:lstStyle/>
          <a:p>
            <a:pPr algn="ctr">
              <a:lnSpc>
                <a:spcPts val="3149"/>
              </a:lnSpc>
            </a:pPr>
            <a:r>
              <a:rPr lang="en-US" sz="2250" spc="20">
                <a:solidFill>
                  <a:srgbClr val="000000"/>
                </a:solidFill>
                <a:latin typeface="Roboto 1"/>
                <a:ea typeface="Roboto 1"/>
                <a:cs typeface="Roboto 1"/>
                <a:sym typeface="Roboto 1"/>
              </a:rPr>
              <a:t>Helen Whitfield</a:t>
            </a:r>
          </a:p>
        </p:txBody>
      </p:sp>
      <p:sp>
        <p:nvSpPr>
          <p:cNvPr id="15" name="TextBox 15"/>
          <p:cNvSpPr txBox="1"/>
          <p:nvPr/>
        </p:nvSpPr>
        <p:spPr>
          <a:xfrm>
            <a:off x="9877984" y="9807573"/>
            <a:ext cx="2459450" cy="400050"/>
          </a:xfrm>
          <a:prstGeom prst="rect">
            <a:avLst/>
          </a:prstGeom>
        </p:spPr>
        <p:txBody>
          <a:bodyPr lIns="0" tIns="0" rIns="0" bIns="0" rtlCol="0" anchor="t">
            <a:spAutoFit/>
          </a:bodyPr>
          <a:lstStyle/>
          <a:p>
            <a:pPr algn="ctr">
              <a:lnSpc>
                <a:spcPts val="3149"/>
              </a:lnSpc>
            </a:pPr>
            <a:r>
              <a:rPr lang="en-US" sz="2250" spc="20">
                <a:solidFill>
                  <a:srgbClr val="000000"/>
                </a:solidFill>
                <a:latin typeface="Roboto 1"/>
                <a:ea typeface="Roboto 1"/>
                <a:cs typeface="Roboto 1"/>
                <a:sym typeface="Roboto 1"/>
              </a:rPr>
              <a:t>Mark Fallon</a:t>
            </a:r>
          </a:p>
        </p:txBody>
      </p:sp>
      <p:sp>
        <p:nvSpPr>
          <p:cNvPr id="16" name="TextBox 16"/>
          <p:cNvSpPr txBox="1"/>
          <p:nvPr/>
        </p:nvSpPr>
        <p:spPr>
          <a:xfrm>
            <a:off x="9877984" y="5408397"/>
            <a:ext cx="2459450" cy="400050"/>
          </a:xfrm>
          <a:prstGeom prst="rect">
            <a:avLst/>
          </a:prstGeom>
        </p:spPr>
        <p:txBody>
          <a:bodyPr lIns="0" tIns="0" rIns="0" bIns="0" rtlCol="0" anchor="t">
            <a:spAutoFit/>
          </a:bodyPr>
          <a:lstStyle/>
          <a:p>
            <a:pPr algn="ctr">
              <a:lnSpc>
                <a:spcPts val="3149"/>
              </a:lnSpc>
            </a:pPr>
            <a:r>
              <a:rPr lang="en-US" sz="2250" spc="20">
                <a:solidFill>
                  <a:srgbClr val="000000"/>
                </a:solidFill>
                <a:latin typeface="Roboto 1"/>
                <a:ea typeface="Roboto 1"/>
                <a:cs typeface="Roboto 1"/>
                <a:sym typeface="Roboto 1"/>
              </a:rPr>
              <a:t>Barbara Murray</a:t>
            </a:r>
          </a:p>
        </p:txBody>
      </p:sp>
      <p:sp>
        <p:nvSpPr>
          <p:cNvPr id="17" name="TextBox 17"/>
          <p:cNvSpPr txBox="1"/>
          <p:nvPr/>
        </p:nvSpPr>
        <p:spPr>
          <a:xfrm>
            <a:off x="14048473" y="5408397"/>
            <a:ext cx="2759959" cy="400050"/>
          </a:xfrm>
          <a:prstGeom prst="rect">
            <a:avLst/>
          </a:prstGeom>
        </p:spPr>
        <p:txBody>
          <a:bodyPr lIns="0" tIns="0" rIns="0" bIns="0" rtlCol="0" anchor="t">
            <a:spAutoFit/>
          </a:bodyPr>
          <a:lstStyle/>
          <a:p>
            <a:pPr algn="ctr">
              <a:lnSpc>
                <a:spcPts val="3149"/>
              </a:lnSpc>
            </a:pPr>
            <a:r>
              <a:rPr lang="en-US" sz="2250" spc="20">
                <a:solidFill>
                  <a:srgbClr val="000000"/>
                </a:solidFill>
                <a:latin typeface="Roboto 1"/>
                <a:ea typeface="Roboto 1"/>
                <a:cs typeface="Roboto 1"/>
                <a:sym typeface="Roboto 1"/>
              </a:rPr>
              <a:t>Yvonne Maddocks </a:t>
            </a:r>
          </a:p>
        </p:txBody>
      </p:sp>
      <p:sp>
        <p:nvSpPr>
          <p:cNvPr id="18" name="TextBox 18"/>
          <p:cNvSpPr txBox="1"/>
          <p:nvPr/>
        </p:nvSpPr>
        <p:spPr>
          <a:xfrm>
            <a:off x="5413740" y="9636123"/>
            <a:ext cx="2459450" cy="400050"/>
          </a:xfrm>
          <a:prstGeom prst="rect">
            <a:avLst/>
          </a:prstGeom>
        </p:spPr>
        <p:txBody>
          <a:bodyPr lIns="0" tIns="0" rIns="0" bIns="0" rtlCol="0" anchor="t">
            <a:spAutoFit/>
          </a:bodyPr>
          <a:lstStyle/>
          <a:p>
            <a:pPr algn="ctr">
              <a:lnSpc>
                <a:spcPts val="3149"/>
              </a:lnSpc>
            </a:pPr>
            <a:r>
              <a:rPr lang="en-US" sz="2250" spc="20">
                <a:solidFill>
                  <a:srgbClr val="000000"/>
                </a:solidFill>
                <a:latin typeface="Roboto 1"/>
                <a:ea typeface="Roboto 1"/>
                <a:cs typeface="Roboto 1"/>
                <a:sym typeface="Roboto 1"/>
              </a:rPr>
              <a:t>Julia McNally</a:t>
            </a:r>
          </a:p>
        </p:txBody>
      </p:sp>
      <p:sp>
        <p:nvSpPr>
          <p:cNvPr id="19" name="TextBox 19"/>
          <p:cNvSpPr txBox="1"/>
          <p:nvPr/>
        </p:nvSpPr>
        <p:spPr>
          <a:xfrm>
            <a:off x="5413740" y="5408397"/>
            <a:ext cx="2956230" cy="400050"/>
          </a:xfrm>
          <a:prstGeom prst="rect">
            <a:avLst/>
          </a:prstGeom>
        </p:spPr>
        <p:txBody>
          <a:bodyPr lIns="0" tIns="0" rIns="0" bIns="0" rtlCol="0" anchor="t">
            <a:spAutoFit/>
          </a:bodyPr>
          <a:lstStyle/>
          <a:p>
            <a:pPr algn="ctr">
              <a:lnSpc>
                <a:spcPts val="3149"/>
              </a:lnSpc>
            </a:pPr>
            <a:r>
              <a:rPr lang="en-US" sz="2250" spc="20">
                <a:solidFill>
                  <a:srgbClr val="000000"/>
                </a:solidFill>
                <a:latin typeface="Roboto 1"/>
                <a:ea typeface="Roboto 1"/>
                <a:cs typeface="Roboto 1"/>
                <a:sym typeface="Roboto 1"/>
              </a:rPr>
              <a:t>Stephen Piscopo</a:t>
            </a:r>
          </a:p>
        </p:txBody>
      </p:sp>
      <p:grpSp>
        <p:nvGrpSpPr>
          <p:cNvPr id="20" name="Group 20"/>
          <p:cNvGrpSpPr/>
          <p:nvPr/>
        </p:nvGrpSpPr>
        <p:grpSpPr>
          <a:xfrm>
            <a:off x="0" y="0"/>
            <a:ext cx="18288000" cy="1278153"/>
            <a:chOff x="0" y="0"/>
            <a:chExt cx="4816593" cy="336633"/>
          </a:xfrm>
        </p:grpSpPr>
        <p:sp>
          <p:nvSpPr>
            <p:cNvPr id="21" name="Freeform 21"/>
            <p:cNvSpPr/>
            <p:nvPr/>
          </p:nvSpPr>
          <p:spPr>
            <a:xfrm>
              <a:off x="0" y="0"/>
              <a:ext cx="4816592" cy="336633"/>
            </a:xfrm>
            <a:custGeom>
              <a:avLst/>
              <a:gdLst/>
              <a:ahLst/>
              <a:cxnLst/>
              <a:rect l="l" t="t" r="r" b="b"/>
              <a:pathLst>
                <a:path w="4816592" h="336633">
                  <a:moveTo>
                    <a:pt x="0" y="0"/>
                  </a:moveTo>
                  <a:lnTo>
                    <a:pt x="4816592" y="0"/>
                  </a:lnTo>
                  <a:lnTo>
                    <a:pt x="4816592" y="336633"/>
                  </a:lnTo>
                  <a:lnTo>
                    <a:pt x="0" y="336633"/>
                  </a:lnTo>
                  <a:close/>
                </a:path>
              </a:pathLst>
            </a:custGeom>
            <a:solidFill>
              <a:srgbClr val="004938"/>
            </a:solidFill>
          </p:spPr>
          <p:txBody>
            <a:bodyPr/>
            <a:lstStyle/>
            <a:p>
              <a:endParaRPr lang="en-GB"/>
            </a:p>
          </p:txBody>
        </p:sp>
        <p:sp>
          <p:nvSpPr>
            <p:cNvPr id="22" name="TextBox 22"/>
            <p:cNvSpPr txBox="1"/>
            <p:nvPr/>
          </p:nvSpPr>
          <p:spPr>
            <a:xfrm>
              <a:off x="0" y="-133350"/>
              <a:ext cx="4816593" cy="469983"/>
            </a:xfrm>
            <a:prstGeom prst="rect">
              <a:avLst/>
            </a:prstGeom>
          </p:spPr>
          <p:txBody>
            <a:bodyPr lIns="50800" tIns="50800" rIns="50800" bIns="50800" rtlCol="0" anchor="ctr"/>
            <a:lstStyle/>
            <a:p>
              <a:pPr algn="ctr">
                <a:lnSpc>
                  <a:spcPts val="8400"/>
                </a:lnSpc>
              </a:pPr>
              <a:r>
                <a:rPr lang="en-US" sz="6000" spc="54">
                  <a:solidFill>
                    <a:srgbClr val="FFFFFF"/>
                  </a:solidFill>
                  <a:latin typeface="Roboto 1"/>
                  <a:ea typeface="Roboto 1"/>
                  <a:cs typeface="Roboto 1"/>
                  <a:sym typeface="Roboto 1"/>
                </a:rPr>
                <a:t>Meet The Steering Group</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2"/>
            <a:srcRect t="10703" b="10703"/>
            <a:stretch>
              <a:fillRect/>
            </a:stretch>
          </p:blipFill>
          <p:spPr>
            <a:xfrm>
              <a:off x="0" y="0"/>
              <a:ext cx="12192000" cy="6794500"/>
            </a:xfrm>
            <a:prstGeom prst="rect">
              <a:avLst/>
            </a:prstGeom>
          </p:spPr>
        </p:pic>
        <p:pic>
          <p:nvPicPr>
            <p:cNvPr id="4" name="Picture 4"/>
            <p:cNvPicPr>
              <a:picLocks noChangeAspect="1"/>
            </p:cNvPicPr>
            <p:nvPr/>
          </p:nvPicPr>
          <p:blipFill>
            <a:blip r:embed="rId3"/>
            <a:srcRect t="12802" b="12802"/>
            <a:stretch>
              <a:fillRect/>
            </a:stretch>
          </p:blipFill>
          <p:spPr>
            <a:xfrm>
              <a:off x="0" y="6921500"/>
              <a:ext cx="12192000" cy="6794500"/>
            </a:xfrm>
            <a:prstGeom prst="rect">
              <a:avLst/>
            </a:prstGeom>
          </p:spPr>
        </p:pic>
      </p:grpSp>
      <p:sp>
        <p:nvSpPr>
          <p:cNvPr id="5" name="AutoShape 5"/>
          <p:cNvSpPr/>
          <p:nvPr/>
        </p:nvSpPr>
        <p:spPr>
          <a:xfrm>
            <a:off x="1076325" y="3773262"/>
            <a:ext cx="561380" cy="0"/>
          </a:xfrm>
          <a:prstGeom prst="line">
            <a:avLst/>
          </a:prstGeom>
          <a:ln w="57150" cap="flat">
            <a:solidFill>
              <a:srgbClr val="FFFFFF"/>
            </a:solidFill>
            <a:prstDash val="solid"/>
            <a:headEnd type="none" w="sm" len="sm"/>
            <a:tailEnd type="none" w="sm" len="sm"/>
          </a:ln>
        </p:spPr>
        <p:txBody>
          <a:bodyPr/>
          <a:lstStyle/>
          <a:p>
            <a:endParaRPr lang="en-GB"/>
          </a:p>
        </p:txBody>
      </p:sp>
      <p:sp>
        <p:nvSpPr>
          <p:cNvPr id="6" name="TextBox 6"/>
          <p:cNvSpPr txBox="1"/>
          <p:nvPr/>
        </p:nvSpPr>
        <p:spPr>
          <a:xfrm>
            <a:off x="1028700" y="2865212"/>
            <a:ext cx="2393156" cy="679450"/>
          </a:xfrm>
          <a:prstGeom prst="rect">
            <a:avLst/>
          </a:prstGeom>
        </p:spPr>
        <p:txBody>
          <a:bodyPr lIns="0" tIns="0" rIns="0" bIns="0" rtlCol="0" anchor="t">
            <a:spAutoFit/>
          </a:bodyPr>
          <a:lstStyle/>
          <a:p>
            <a:pPr algn="ctr">
              <a:lnSpc>
                <a:spcPts val="5599"/>
              </a:lnSpc>
            </a:pPr>
            <a:r>
              <a:rPr lang="en-US" sz="3999">
                <a:solidFill>
                  <a:srgbClr val="FFFFFF"/>
                </a:solidFill>
                <a:latin typeface="Roboto Condensed"/>
                <a:ea typeface="Roboto Condensed"/>
                <a:cs typeface="Roboto Condensed"/>
                <a:sym typeface="Roboto Condensed"/>
              </a:rPr>
              <a:t>Subheading</a:t>
            </a:r>
          </a:p>
        </p:txBody>
      </p:sp>
      <p:sp>
        <p:nvSpPr>
          <p:cNvPr id="7" name="TextBox 7"/>
          <p:cNvSpPr txBox="1"/>
          <p:nvPr/>
        </p:nvSpPr>
        <p:spPr>
          <a:xfrm>
            <a:off x="2075201" y="-9525"/>
            <a:ext cx="5371704" cy="1038225"/>
          </a:xfrm>
          <a:prstGeom prst="rect">
            <a:avLst/>
          </a:prstGeom>
        </p:spPr>
        <p:txBody>
          <a:bodyPr lIns="0" tIns="0" rIns="0" bIns="0" rtlCol="0" anchor="t">
            <a:spAutoFit/>
          </a:bodyPr>
          <a:lstStyle/>
          <a:p>
            <a:pPr algn="ctr">
              <a:lnSpc>
                <a:spcPts val="8399"/>
              </a:lnSpc>
            </a:pPr>
            <a:r>
              <a:rPr lang="en-US" sz="5999">
                <a:solidFill>
                  <a:srgbClr val="000000"/>
                </a:solidFill>
                <a:latin typeface="Roboto 1"/>
                <a:ea typeface="Roboto 1"/>
                <a:cs typeface="Roboto 1"/>
                <a:sym typeface="Roboto 1"/>
              </a:rPr>
              <a:t>Training Model </a:t>
            </a:r>
          </a:p>
        </p:txBody>
      </p:sp>
      <p:sp>
        <p:nvSpPr>
          <p:cNvPr id="8" name="TextBox 8"/>
          <p:cNvSpPr txBox="1"/>
          <p:nvPr/>
        </p:nvSpPr>
        <p:spPr>
          <a:xfrm>
            <a:off x="486718" y="1079277"/>
            <a:ext cx="8548670" cy="9679941"/>
          </a:xfrm>
          <a:prstGeom prst="rect">
            <a:avLst/>
          </a:prstGeom>
        </p:spPr>
        <p:txBody>
          <a:bodyPr lIns="0" tIns="0" rIns="0" bIns="0" rtlCol="0" anchor="t">
            <a:spAutoFit/>
          </a:bodyPr>
          <a:lstStyle/>
          <a:p>
            <a:pPr algn="l">
              <a:lnSpc>
                <a:spcPts val="3779"/>
              </a:lnSpc>
            </a:pPr>
            <a:r>
              <a:rPr lang="en-US" sz="2699">
                <a:solidFill>
                  <a:srgbClr val="000000"/>
                </a:solidFill>
                <a:latin typeface="Roboto 2"/>
                <a:ea typeface="Roboto 2"/>
                <a:cs typeface="Roboto 2"/>
                <a:sym typeface="Roboto 2"/>
              </a:rPr>
              <a:t>•Your Edge: Engage, Develop, Grow &amp; Empower</a:t>
            </a:r>
          </a:p>
          <a:p>
            <a:pPr algn="l">
              <a:lnSpc>
                <a:spcPts val="1400"/>
              </a:lnSpc>
            </a:pPr>
            <a:endParaRPr lang="en-US" sz="2699">
              <a:solidFill>
                <a:srgbClr val="000000"/>
              </a:solidFill>
              <a:latin typeface="Roboto 2"/>
              <a:ea typeface="Roboto 2"/>
              <a:cs typeface="Roboto 2"/>
              <a:sym typeface="Roboto 2"/>
            </a:endParaRPr>
          </a:p>
          <a:p>
            <a:pPr algn="l">
              <a:lnSpc>
                <a:spcPts val="3779"/>
              </a:lnSpc>
            </a:pPr>
            <a:r>
              <a:rPr lang="en-US" sz="2699">
                <a:solidFill>
                  <a:srgbClr val="000000"/>
                </a:solidFill>
                <a:latin typeface="Roboto 2"/>
                <a:ea typeface="Roboto 2"/>
                <a:cs typeface="Roboto 2"/>
                <a:sym typeface="Roboto 2"/>
              </a:rPr>
              <a:t>•Local Youth Worker with over 20 years of experience, working in different work settings. </a:t>
            </a:r>
          </a:p>
          <a:p>
            <a:pPr algn="l">
              <a:lnSpc>
                <a:spcPts val="1400"/>
              </a:lnSpc>
            </a:pPr>
            <a:endParaRPr lang="en-US" sz="2699">
              <a:solidFill>
                <a:srgbClr val="000000"/>
              </a:solidFill>
              <a:latin typeface="Roboto 2"/>
              <a:ea typeface="Roboto 2"/>
              <a:cs typeface="Roboto 2"/>
              <a:sym typeface="Roboto 2"/>
            </a:endParaRPr>
          </a:p>
          <a:p>
            <a:pPr algn="l">
              <a:lnSpc>
                <a:spcPts val="3779"/>
              </a:lnSpc>
            </a:pPr>
            <a:r>
              <a:rPr lang="en-US" sz="2699">
                <a:solidFill>
                  <a:srgbClr val="000000"/>
                </a:solidFill>
                <a:latin typeface="Roboto 2"/>
                <a:ea typeface="Roboto 2"/>
                <a:cs typeface="Roboto 2"/>
                <a:sym typeface="Roboto 2"/>
              </a:rPr>
              <a:t>•18+ who wants to gain a level 3 Diploma in Youth Work Practice (JNC qualified Youth Support Worker). New upcoming or existing Youth Workers.  </a:t>
            </a:r>
          </a:p>
          <a:p>
            <a:pPr algn="l">
              <a:lnSpc>
                <a:spcPts val="1400"/>
              </a:lnSpc>
            </a:pPr>
            <a:endParaRPr lang="en-US" sz="2699">
              <a:solidFill>
                <a:srgbClr val="000000"/>
              </a:solidFill>
              <a:latin typeface="Roboto 2"/>
              <a:ea typeface="Roboto 2"/>
              <a:cs typeface="Roboto 2"/>
              <a:sym typeface="Roboto 2"/>
            </a:endParaRPr>
          </a:p>
          <a:p>
            <a:pPr algn="l">
              <a:lnSpc>
                <a:spcPts val="3779"/>
              </a:lnSpc>
            </a:pPr>
            <a:r>
              <a:rPr lang="en-US" sz="2699">
                <a:solidFill>
                  <a:srgbClr val="000000"/>
                </a:solidFill>
                <a:latin typeface="Roboto 2"/>
                <a:ea typeface="Roboto 2"/>
                <a:cs typeface="Roboto 2"/>
                <a:sym typeface="Roboto 2"/>
              </a:rPr>
              <a:t>•Based in a Community/Youth Centre in the Liverpool area</a:t>
            </a:r>
          </a:p>
          <a:p>
            <a:pPr algn="l">
              <a:lnSpc>
                <a:spcPts val="1400"/>
              </a:lnSpc>
            </a:pPr>
            <a:endParaRPr lang="en-US" sz="2699">
              <a:solidFill>
                <a:srgbClr val="000000"/>
              </a:solidFill>
              <a:latin typeface="Roboto 2"/>
              <a:ea typeface="Roboto 2"/>
              <a:cs typeface="Roboto 2"/>
              <a:sym typeface="Roboto 2"/>
            </a:endParaRPr>
          </a:p>
          <a:p>
            <a:pPr algn="l">
              <a:lnSpc>
                <a:spcPts val="3779"/>
              </a:lnSpc>
            </a:pPr>
            <a:r>
              <a:rPr lang="en-US" sz="2699">
                <a:solidFill>
                  <a:srgbClr val="000000"/>
                </a:solidFill>
                <a:latin typeface="Roboto 2"/>
                <a:ea typeface="Roboto 2"/>
                <a:cs typeface="Roboto 2"/>
                <a:sym typeface="Roboto 2"/>
              </a:rPr>
              <a:t>•Gaining practical experience, whilst supporting 8-25 year olds.</a:t>
            </a:r>
          </a:p>
          <a:p>
            <a:pPr algn="l">
              <a:lnSpc>
                <a:spcPts val="1400"/>
              </a:lnSpc>
            </a:pPr>
            <a:endParaRPr lang="en-US" sz="2699">
              <a:solidFill>
                <a:srgbClr val="000000"/>
              </a:solidFill>
              <a:latin typeface="Roboto 2"/>
              <a:ea typeface="Roboto 2"/>
              <a:cs typeface="Roboto 2"/>
              <a:sym typeface="Roboto 2"/>
            </a:endParaRPr>
          </a:p>
          <a:p>
            <a:pPr algn="l">
              <a:lnSpc>
                <a:spcPts val="3779"/>
              </a:lnSpc>
            </a:pPr>
            <a:r>
              <a:rPr lang="en-US" sz="2699">
                <a:solidFill>
                  <a:srgbClr val="000000"/>
                </a:solidFill>
                <a:latin typeface="Roboto 2"/>
                <a:ea typeface="Roboto 2"/>
                <a:cs typeface="Roboto 2"/>
                <a:sym typeface="Roboto 2"/>
              </a:rPr>
              <a:t>•The training provider enables a safe space for apprentices to reflect on their experience to develop their professional skills. </a:t>
            </a:r>
          </a:p>
          <a:p>
            <a:pPr algn="l">
              <a:lnSpc>
                <a:spcPts val="1400"/>
              </a:lnSpc>
            </a:pPr>
            <a:endParaRPr lang="en-US" sz="2699">
              <a:solidFill>
                <a:srgbClr val="000000"/>
              </a:solidFill>
              <a:latin typeface="Roboto 2"/>
              <a:ea typeface="Roboto 2"/>
              <a:cs typeface="Roboto 2"/>
              <a:sym typeface="Roboto 2"/>
            </a:endParaRPr>
          </a:p>
          <a:p>
            <a:pPr algn="l">
              <a:lnSpc>
                <a:spcPts val="3779"/>
              </a:lnSpc>
            </a:pPr>
            <a:r>
              <a:rPr lang="en-US" sz="2699">
                <a:solidFill>
                  <a:srgbClr val="000000"/>
                </a:solidFill>
                <a:latin typeface="Roboto 2"/>
                <a:ea typeface="Roboto 2"/>
                <a:cs typeface="Roboto 2"/>
                <a:sym typeface="Roboto 2"/>
              </a:rPr>
              <a:t>•With the support and guidance from the employer the apprentices put their theory into practice enabling professional growth (progressing from assisting to leading youth programmes).</a:t>
            </a:r>
          </a:p>
          <a:p>
            <a:pPr algn="l">
              <a:lnSpc>
                <a:spcPts val="2239"/>
              </a:lnSpc>
            </a:pPr>
            <a:endParaRPr lang="en-US" sz="2699">
              <a:solidFill>
                <a:srgbClr val="000000"/>
              </a:solidFill>
              <a:latin typeface="Roboto 2"/>
              <a:ea typeface="Roboto 2"/>
              <a:cs typeface="Roboto 2"/>
              <a:sym typeface="Roboto 2"/>
            </a:endParaRPr>
          </a:p>
          <a:p>
            <a:pPr algn="l">
              <a:lnSpc>
                <a:spcPts val="2239"/>
              </a:lnSpc>
            </a:pPr>
            <a:endParaRPr lang="en-US" sz="2699">
              <a:solidFill>
                <a:srgbClr val="000000"/>
              </a:solidFill>
              <a:latin typeface="Roboto 2"/>
              <a:ea typeface="Roboto 2"/>
              <a:cs typeface="Roboto 2"/>
              <a:sym typeface="Roboto 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95641" y="0"/>
            <a:ext cx="9492359" cy="10287000"/>
            <a:chOff x="0" y="0"/>
            <a:chExt cx="12656478" cy="13716000"/>
          </a:xfrm>
        </p:grpSpPr>
        <p:pic>
          <p:nvPicPr>
            <p:cNvPr id="3" name="Picture 3"/>
            <p:cNvPicPr>
              <a:picLocks noChangeAspect="1"/>
            </p:cNvPicPr>
            <p:nvPr/>
          </p:nvPicPr>
          <p:blipFill>
            <a:blip r:embed="rId2"/>
            <a:srcRect l="23072" r="11557"/>
            <a:stretch>
              <a:fillRect/>
            </a:stretch>
          </p:blipFill>
          <p:spPr>
            <a:xfrm>
              <a:off x="0" y="0"/>
              <a:ext cx="6264739" cy="6794500"/>
            </a:xfrm>
            <a:prstGeom prst="rect">
              <a:avLst/>
            </a:prstGeom>
          </p:spPr>
        </p:pic>
        <p:pic>
          <p:nvPicPr>
            <p:cNvPr id="4" name="Picture 4"/>
            <p:cNvPicPr>
              <a:picLocks noChangeAspect="1"/>
            </p:cNvPicPr>
            <p:nvPr/>
          </p:nvPicPr>
          <p:blipFill>
            <a:blip r:embed="rId3"/>
            <a:srcRect l="21011" r="9835"/>
            <a:stretch>
              <a:fillRect/>
            </a:stretch>
          </p:blipFill>
          <p:spPr>
            <a:xfrm>
              <a:off x="6391739" y="0"/>
              <a:ext cx="6264739" cy="6794500"/>
            </a:xfrm>
            <a:prstGeom prst="rect">
              <a:avLst/>
            </a:prstGeom>
          </p:spPr>
        </p:pic>
        <p:pic>
          <p:nvPicPr>
            <p:cNvPr id="5" name="Picture 5"/>
            <p:cNvPicPr>
              <a:picLocks noChangeAspect="1"/>
            </p:cNvPicPr>
            <p:nvPr/>
          </p:nvPicPr>
          <p:blipFill>
            <a:blip r:embed="rId4"/>
            <a:srcRect t="9766" b="18654"/>
            <a:stretch>
              <a:fillRect/>
            </a:stretch>
          </p:blipFill>
          <p:spPr>
            <a:xfrm>
              <a:off x="0" y="6921500"/>
              <a:ext cx="12656478" cy="6794500"/>
            </a:xfrm>
            <a:prstGeom prst="rect">
              <a:avLst/>
            </a:prstGeom>
          </p:spPr>
        </p:pic>
      </p:grpSp>
      <p:sp>
        <p:nvSpPr>
          <p:cNvPr id="6" name="AutoShape 6"/>
          <p:cNvSpPr/>
          <p:nvPr/>
        </p:nvSpPr>
        <p:spPr>
          <a:xfrm>
            <a:off x="1076325" y="3773262"/>
            <a:ext cx="561380" cy="0"/>
          </a:xfrm>
          <a:prstGeom prst="line">
            <a:avLst/>
          </a:prstGeom>
          <a:ln w="57150" cap="flat">
            <a:solidFill>
              <a:srgbClr val="FFFFFF"/>
            </a:solidFill>
            <a:prstDash val="solid"/>
            <a:headEnd type="none" w="sm" len="sm"/>
            <a:tailEnd type="none" w="sm" len="sm"/>
          </a:ln>
        </p:spPr>
        <p:txBody>
          <a:bodyPr/>
          <a:lstStyle/>
          <a:p>
            <a:endParaRPr lang="en-GB"/>
          </a:p>
        </p:txBody>
      </p:sp>
      <p:sp>
        <p:nvSpPr>
          <p:cNvPr id="7" name="TextBox 7"/>
          <p:cNvSpPr txBox="1"/>
          <p:nvPr/>
        </p:nvSpPr>
        <p:spPr>
          <a:xfrm>
            <a:off x="1028700" y="2865212"/>
            <a:ext cx="2393156" cy="679450"/>
          </a:xfrm>
          <a:prstGeom prst="rect">
            <a:avLst/>
          </a:prstGeom>
        </p:spPr>
        <p:txBody>
          <a:bodyPr lIns="0" tIns="0" rIns="0" bIns="0" rtlCol="0" anchor="t">
            <a:spAutoFit/>
          </a:bodyPr>
          <a:lstStyle/>
          <a:p>
            <a:pPr algn="ctr">
              <a:lnSpc>
                <a:spcPts val="5599"/>
              </a:lnSpc>
            </a:pPr>
            <a:r>
              <a:rPr lang="en-US" sz="3999">
                <a:solidFill>
                  <a:srgbClr val="FFFFFF"/>
                </a:solidFill>
                <a:latin typeface="Roboto Condensed"/>
                <a:ea typeface="Roboto Condensed"/>
                <a:cs typeface="Roboto Condensed"/>
                <a:sym typeface="Roboto Condensed"/>
              </a:rPr>
              <a:t>Subheading</a:t>
            </a:r>
          </a:p>
        </p:txBody>
      </p:sp>
      <p:sp>
        <p:nvSpPr>
          <p:cNvPr id="8" name="TextBox 8"/>
          <p:cNvSpPr txBox="1"/>
          <p:nvPr/>
        </p:nvSpPr>
        <p:spPr>
          <a:xfrm>
            <a:off x="486718" y="1069752"/>
            <a:ext cx="8548670" cy="9065261"/>
          </a:xfrm>
          <a:prstGeom prst="rect">
            <a:avLst/>
          </a:prstGeom>
        </p:spPr>
        <p:txBody>
          <a:bodyPr lIns="0" tIns="0" rIns="0" bIns="0" rtlCol="0" anchor="t">
            <a:spAutoFit/>
          </a:bodyPr>
          <a:lstStyle/>
          <a:p>
            <a:pPr algn="l">
              <a:lnSpc>
                <a:spcPts val="4059"/>
              </a:lnSpc>
            </a:pPr>
            <a:r>
              <a:rPr lang="en-US" sz="2899" u="sng">
                <a:solidFill>
                  <a:srgbClr val="000000"/>
                </a:solidFill>
                <a:latin typeface="Roboto 2"/>
                <a:ea typeface="Roboto 2"/>
                <a:cs typeface="Roboto 2"/>
                <a:sym typeface="Roboto 2"/>
              </a:rPr>
              <a:t>Youth Employment</a:t>
            </a:r>
          </a:p>
          <a:p>
            <a:pPr algn="l">
              <a:lnSpc>
                <a:spcPts val="4059"/>
              </a:lnSpc>
            </a:pPr>
            <a:endParaRPr lang="en-US" sz="2899" u="sng">
              <a:solidFill>
                <a:srgbClr val="000000"/>
              </a:solidFill>
              <a:latin typeface="Roboto 2"/>
              <a:ea typeface="Roboto 2"/>
              <a:cs typeface="Roboto 2"/>
              <a:sym typeface="Roboto 2"/>
            </a:endParaRPr>
          </a:p>
          <a:p>
            <a:pPr algn="l">
              <a:lnSpc>
                <a:spcPts val="4059"/>
              </a:lnSpc>
            </a:pPr>
            <a:r>
              <a:rPr lang="en-US" sz="2899">
                <a:solidFill>
                  <a:srgbClr val="000000"/>
                </a:solidFill>
                <a:latin typeface="Roboto 2"/>
                <a:ea typeface="Roboto 2"/>
                <a:cs typeface="Roboto 2"/>
                <a:sym typeface="Roboto 2"/>
              </a:rPr>
              <a:t>•Eight apprentices employed on 30 hours (age 18-24)</a:t>
            </a:r>
          </a:p>
          <a:p>
            <a:pPr algn="l">
              <a:lnSpc>
                <a:spcPts val="4059"/>
              </a:lnSpc>
            </a:pPr>
            <a:r>
              <a:rPr lang="en-US" sz="2899">
                <a:solidFill>
                  <a:srgbClr val="000000"/>
                </a:solidFill>
                <a:latin typeface="Roboto 2"/>
                <a:ea typeface="Roboto 2"/>
                <a:cs typeface="Roboto 2"/>
                <a:sym typeface="Roboto 2"/>
              </a:rPr>
              <a:t>•Secondment agreements</a:t>
            </a:r>
          </a:p>
          <a:p>
            <a:pPr algn="l">
              <a:lnSpc>
                <a:spcPts val="4059"/>
              </a:lnSpc>
            </a:pPr>
            <a:r>
              <a:rPr lang="en-US" sz="2899">
                <a:solidFill>
                  <a:srgbClr val="000000"/>
                </a:solidFill>
                <a:latin typeface="Roboto 2"/>
                <a:ea typeface="Roboto 2"/>
                <a:cs typeface="Roboto 2"/>
                <a:sym typeface="Roboto 2"/>
              </a:rPr>
              <a:t>•Overall costing: £283,390</a:t>
            </a:r>
          </a:p>
          <a:p>
            <a:pPr algn="l">
              <a:lnSpc>
                <a:spcPts val="4059"/>
              </a:lnSpc>
            </a:pPr>
            <a:r>
              <a:rPr lang="en-US" sz="2899">
                <a:solidFill>
                  <a:srgbClr val="000000"/>
                </a:solidFill>
                <a:latin typeface="Roboto 2"/>
                <a:ea typeface="Roboto 2"/>
                <a:cs typeface="Roboto 2"/>
                <a:sym typeface="Roboto 2"/>
              </a:rPr>
              <a:t>•Funders: LEGCT, MVRP &amp; Premier League </a:t>
            </a:r>
          </a:p>
          <a:p>
            <a:pPr algn="l">
              <a:lnSpc>
                <a:spcPts val="4059"/>
              </a:lnSpc>
            </a:pPr>
            <a:r>
              <a:rPr lang="en-US" sz="2899">
                <a:solidFill>
                  <a:srgbClr val="000000"/>
                </a:solidFill>
                <a:latin typeface="Roboto 2"/>
                <a:ea typeface="Roboto 2"/>
                <a:cs typeface="Roboto 2"/>
                <a:sym typeface="Roboto 2"/>
              </a:rPr>
              <a:t>•LFC Club Levy - £4500pp</a:t>
            </a:r>
          </a:p>
          <a:p>
            <a:pPr algn="l">
              <a:lnSpc>
                <a:spcPts val="4059"/>
              </a:lnSpc>
            </a:pPr>
            <a:endParaRPr lang="en-US" sz="2899">
              <a:solidFill>
                <a:srgbClr val="000000"/>
              </a:solidFill>
              <a:latin typeface="Roboto 2"/>
              <a:ea typeface="Roboto 2"/>
              <a:cs typeface="Roboto 2"/>
              <a:sym typeface="Roboto 2"/>
            </a:endParaRPr>
          </a:p>
          <a:p>
            <a:pPr algn="l">
              <a:lnSpc>
                <a:spcPts val="4059"/>
              </a:lnSpc>
            </a:pPr>
            <a:r>
              <a:rPr lang="en-US" sz="2899">
                <a:solidFill>
                  <a:srgbClr val="000000"/>
                </a:solidFill>
                <a:latin typeface="Roboto 2"/>
                <a:ea typeface="Roboto 2"/>
                <a:cs typeface="Roboto 2"/>
                <a:sym typeface="Roboto 2"/>
              </a:rPr>
              <a:t>•Recruited 8 passionate young people </a:t>
            </a:r>
          </a:p>
          <a:p>
            <a:pPr algn="l">
              <a:lnSpc>
                <a:spcPts val="4059"/>
              </a:lnSpc>
            </a:pPr>
            <a:r>
              <a:rPr lang="en-US" sz="2899">
                <a:solidFill>
                  <a:srgbClr val="000000"/>
                </a:solidFill>
                <a:latin typeface="Roboto 2"/>
                <a:ea typeface="Roboto 2"/>
                <a:cs typeface="Roboto 2"/>
                <a:sym typeface="Roboto 2"/>
              </a:rPr>
              <a:t>•Successfully completed first cohort</a:t>
            </a:r>
          </a:p>
          <a:p>
            <a:pPr algn="l">
              <a:lnSpc>
                <a:spcPts val="4059"/>
              </a:lnSpc>
            </a:pPr>
            <a:r>
              <a:rPr lang="en-US" sz="2899">
                <a:solidFill>
                  <a:srgbClr val="000000"/>
                </a:solidFill>
                <a:latin typeface="Roboto 2"/>
                <a:ea typeface="Roboto 2"/>
                <a:cs typeface="Roboto 2"/>
                <a:sym typeface="Roboto 2"/>
              </a:rPr>
              <a:t>•Three participants progressed on a youth work degree</a:t>
            </a:r>
          </a:p>
          <a:p>
            <a:pPr algn="l">
              <a:lnSpc>
                <a:spcPts val="4059"/>
              </a:lnSpc>
            </a:pPr>
            <a:r>
              <a:rPr lang="en-US" sz="2899">
                <a:solidFill>
                  <a:srgbClr val="000000"/>
                </a:solidFill>
                <a:latin typeface="Roboto 2"/>
                <a:ea typeface="Roboto 2"/>
                <a:cs typeface="Roboto 2"/>
                <a:sym typeface="Roboto 2"/>
              </a:rPr>
              <a:t>•Two participants recruited at LFC Foundation developing youth work in Anfield ward.</a:t>
            </a:r>
          </a:p>
          <a:p>
            <a:pPr algn="l">
              <a:lnSpc>
                <a:spcPts val="4059"/>
              </a:lnSpc>
            </a:pPr>
            <a:r>
              <a:rPr lang="en-US" sz="2899">
                <a:solidFill>
                  <a:srgbClr val="000000"/>
                </a:solidFill>
                <a:latin typeface="Roboto 2"/>
                <a:ea typeface="Roboto 2"/>
                <a:cs typeface="Roboto 2"/>
                <a:sym typeface="Roboto 2"/>
              </a:rPr>
              <a:t>•Two accepted for Camp America </a:t>
            </a:r>
          </a:p>
          <a:p>
            <a:pPr algn="l">
              <a:lnSpc>
                <a:spcPts val="4059"/>
              </a:lnSpc>
            </a:pPr>
            <a:r>
              <a:rPr lang="en-US" sz="2899">
                <a:solidFill>
                  <a:srgbClr val="000000"/>
                </a:solidFill>
                <a:latin typeface="Roboto 2"/>
                <a:ea typeface="Roboto 2"/>
                <a:cs typeface="Roboto 2"/>
                <a:sym typeface="Roboto 2"/>
              </a:rPr>
              <a:t>•Obtained funding for cohort two</a:t>
            </a:r>
          </a:p>
          <a:p>
            <a:pPr algn="l">
              <a:lnSpc>
                <a:spcPts val="2519"/>
              </a:lnSpc>
            </a:pPr>
            <a:endParaRPr lang="en-US" sz="2899">
              <a:solidFill>
                <a:srgbClr val="000000"/>
              </a:solidFill>
              <a:latin typeface="Roboto 2"/>
              <a:ea typeface="Roboto 2"/>
              <a:cs typeface="Roboto 2"/>
              <a:sym typeface="Roboto 2"/>
            </a:endParaRPr>
          </a:p>
        </p:txBody>
      </p:sp>
      <p:sp>
        <p:nvSpPr>
          <p:cNvPr id="9" name="TextBox 9"/>
          <p:cNvSpPr txBox="1"/>
          <p:nvPr/>
        </p:nvSpPr>
        <p:spPr>
          <a:xfrm>
            <a:off x="3286514" y="-9525"/>
            <a:ext cx="2949079" cy="1038225"/>
          </a:xfrm>
          <a:prstGeom prst="rect">
            <a:avLst/>
          </a:prstGeom>
        </p:spPr>
        <p:txBody>
          <a:bodyPr lIns="0" tIns="0" rIns="0" bIns="0" rtlCol="0" anchor="t">
            <a:spAutoFit/>
          </a:bodyPr>
          <a:lstStyle/>
          <a:p>
            <a:pPr algn="ctr">
              <a:lnSpc>
                <a:spcPts val="8399"/>
              </a:lnSpc>
            </a:pPr>
            <a:r>
              <a:rPr lang="en-US" sz="5999">
                <a:solidFill>
                  <a:srgbClr val="000000"/>
                </a:solidFill>
                <a:latin typeface="Roboto 1"/>
                <a:ea typeface="Roboto 1"/>
                <a:cs typeface="Roboto 1"/>
                <a:sym typeface="Roboto 1"/>
              </a:rPr>
              <a:t>Cohort 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035388" y="0"/>
            <a:ext cx="9252612" cy="10287000"/>
            <a:chOff x="0" y="0"/>
            <a:chExt cx="12336816" cy="13716000"/>
          </a:xfrm>
        </p:grpSpPr>
        <p:pic>
          <p:nvPicPr>
            <p:cNvPr id="3" name="Picture 3"/>
            <p:cNvPicPr>
              <a:picLocks noChangeAspect="1"/>
            </p:cNvPicPr>
            <p:nvPr/>
          </p:nvPicPr>
          <p:blipFill>
            <a:blip r:embed="rId2"/>
            <a:srcRect t="8264" b="8264"/>
            <a:stretch>
              <a:fillRect/>
            </a:stretch>
          </p:blipFill>
          <p:spPr>
            <a:xfrm>
              <a:off x="0" y="0"/>
              <a:ext cx="6104908" cy="6794500"/>
            </a:xfrm>
            <a:prstGeom prst="rect">
              <a:avLst/>
            </a:prstGeom>
          </p:spPr>
        </p:pic>
        <p:pic>
          <p:nvPicPr>
            <p:cNvPr id="4" name="Picture 4"/>
            <p:cNvPicPr>
              <a:picLocks noChangeAspect="1"/>
            </p:cNvPicPr>
            <p:nvPr/>
          </p:nvPicPr>
          <p:blipFill>
            <a:blip r:embed="rId3"/>
            <a:srcRect t="8264" b="8264"/>
            <a:stretch>
              <a:fillRect/>
            </a:stretch>
          </p:blipFill>
          <p:spPr>
            <a:xfrm>
              <a:off x="6231908" y="0"/>
              <a:ext cx="6104908" cy="6794500"/>
            </a:xfrm>
            <a:prstGeom prst="rect">
              <a:avLst/>
            </a:prstGeom>
          </p:spPr>
        </p:pic>
        <p:pic>
          <p:nvPicPr>
            <p:cNvPr id="5" name="Picture 5"/>
            <p:cNvPicPr>
              <a:picLocks noChangeAspect="1"/>
            </p:cNvPicPr>
            <p:nvPr/>
          </p:nvPicPr>
          <p:blipFill>
            <a:blip r:embed="rId4"/>
            <a:srcRect t="13283" b="13283"/>
            <a:stretch>
              <a:fillRect/>
            </a:stretch>
          </p:blipFill>
          <p:spPr>
            <a:xfrm>
              <a:off x="0" y="6921500"/>
              <a:ext cx="12336816" cy="6794500"/>
            </a:xfrm>
            <a:prstGeom prst="rect">
              <a:avLst/>
            </a:prstGeom>
          </p:spPr>
        </p:pic>
      </p:grpSp>
      <p:sp>
        <p:nvSpPr>
          <p:cNvPr id="6" name="AutoShape 6"/>
          <p:cNvSpPr/>
          <p:nvPr/>
        </p:nvSpPr>
        <p:spPr>
          <a:xfrm>
            <a:off x="1076325" y="3773262"/>
            <a:ext cx="561380" cy="0"/>
          </a:xfrm>
          <a:prstGeom prst="line">
            <a:avLst/>
          </a:prstGeom>
          <a:ln w="57150" cap="flat">
            <a:solidFill>
              <a:srgbClr val="FFFFFF"/>
            </a:solidFill>
            <a:prstDash val="solid"/>
            <a:headEnd type="none" w="sm" len="sm"/>
            <a:tailEnd type="none" w="sm" len="sm"/>
          </a:ln>
        </p:spPr>
        <p:txBody>
          <a:bodyPr/>
          <a:lstStyle/>
          <a:p>
            <a:endParaRPr lang="en-GB"/>
          </a:p>
        </p:txBody>
      </p:sp>
      <p:sp>
        <p:nvSpPr>
          <p:cNvPr id="7" name="TextBox 7"/>
          <p:cNvSpPr txBox="1"/>
          <p:nvPr/>
        </p:nvSpPr>
        <p:spPr>
          <a:xfrm>
            <a:off x="1028700" y="2865212"/>
            <a:ext cx="2393156" cy="679450"/>
          </a:xfrm>
          <a:prstGeom prst="rect">
            <a:avLst/>
          </a:prstGeom>
        </p:spPr>
        <p:txBody>
          <a:bodyPr lIns="0" tIns="0" rIns="0" bIns="0" rtlCol="0" anchor="t">
            <a:spAutoFit/>
          </a:bodyPr>
          <a:lstStyle/>
          <a:p>
            <a:pPr algn="ctr">
              <a:lnSpc>
                <a:spcPts val="5599"/>
              </a:lnSpc>
            </a:pPr>
            <a:r>
              <a:rPr lang="en-US" sz="3999">
                <a:solidFill>
                  <a:srgbClr val="FFFFFF"/>
                </a:solidFill>
                <a:latin typeface="Roboto Condensed"/>
                <a:ea typeface="Roboto Condensed"/>
                <a:cs typeface="Roboto Condensed"/>
                <a:sym typeface="Roboto Condensed"/>
              </a:rPr>
              <a:t>Subheading</a:t>
            </a:r>
          </a:p>
        </p:txBody>
      </p:sp>
      <p:sp>
        <p:nvSpPr>
          <p:cNvPr id="8" name="TextBox 8"/>
          <p:cNvSpPr txBox="1"/>
          <p:nvPr/>
        </p:nvSpPr>
        <p:spPr>
          <a:xfrm>
            <a:off x="3286514" y="-9525"/>
            <a:ext cx="2949079" cy="1038225"/>
          </a:xfrm>
          <a:prstGeom prst="rect">
            <a:avLst/>
          </a:prstGeom>
        </p:spPr>
        <p:txBody>
          <a:bodyPr lIns="0" tIns="0" rIns="0" bIns="0" rtlCol="0" anchor="t">
            <a:spAutoFit/>
          </a:bodyPr>
          <a:lstStyle/>
          <a:p>
            <a:pPr algn="ctr">
              <a:lnSpc>
                <a:spcPts val="8399"/>
              </a:lnSpc>
            </a:pPr>
            <a:r>
              <a:rPr lang="en-US" sz="5999">
                <a:solidFill>
                  <a:srgbClr val="000000"/>
                </a:solidFill>
                <a:latin typeface="Roboto 1"/>
                <a:ea typeface="Roboto 1"/>
                <a:cs typeface="Roboto 1"/>
                <a:sym typeface="Roboto 1"/>
              </a:rPr>
              <a:t>Cohort 2</a:t>
            </a:r>
          </a:p>
        </p:txBody>
      </p:sp>
      <p:sp>
        <p:nvSpPr>
          <p:cNvPr id="9" name="TextBox 9"/>
          <p:cNvSpPr txBox="1"/>
          <p:nvPr/>
        </p:nvSpPr>
        <p:spPr>
          <a:xfrm>
            <a:off x="486718" y="1535320"/>
            <a:ext cx="8548670" cy="7934326"/>
          </a:xfrm>
          <a:prstGeom prst="rect">
            <a:avLst/>
          </a:prstGeom>
        </p:spPr>
        <p:txBody>
          <a:bodyPr lIns="0" tIns="0" rIns="0" bIns="0" rtlCol="0" anchor="t">
            <a:spAutoFit/>
          </a:bodyPr>
          <a:lstStyle/>
          <a:p>
            <a:pPr algn="l">
              <a:lnSpc>
                <a:spcPts val="3779"/>
              </a:lnSpc>
            </a:pPr>
            <a:r>
              <a:rPr lang="en-US" sz="2699">
                <a:solidFill>
                  <a:srgbClr val="000000"/>
                </a:solidFill>
                <a:latin typeface="Roboto 2"/>
                <a:ea typeface="Roboto 2"/>
                <a:cs typeface="Roboto 2"/>
                <a:sym typeface="Roboto 2"/>
              </a:rPr>
              <a:t>Wage Supplement Scheme (age 18 plus)</a:t>
            </a:r>
          </a:p>
          <a:p>
            <a:pPr algn="l">
              <a:lnSpc>
                <a:spcPts val="3779"/>
              </a:lnSpc>
            </a:pPr>
            <a:r>
              <a:rPr lang="en-US" sz="2699">
                <a:solidFill>
                  <a:srgbClr val="000000"/>
                </a:solidFill>
                <a:latin typeface="Roboto 2"/>
                <a:ea typeface="Roboto 2"/>
                <a:cs typeface="Roboto 2"/>
                <a:sym typeface="Roboto 2"/>
              </a:rPr>
              <a:t>Funding eight apprentices </a:t>
            </a:r>
          </a:p>
          <a:p>
            <a:pPr algn="l">
              <a:lnSpc>
                <a:spcPts val="3779"/>
              </a:lnSpc>
            </a:pPr>
            <a:endParaRPr lang="en-US" sz="2699">
              <a:solidFill>
                <a:srgbClr val="000000"/>
              </a:solidFill>
              <a:latin typeface="Roboto 2"/>
              <a:ea typeface="Roboto 2"/>
              <a:cs typeface="Roboto 2"/>
              <a:sym typeface="Roboto 2"/>
            </a:endParaRPr>
          </a:p>
          <a:p>
            <a:pPr algn="l">
              <a:lnSpc>
                <a:spcPts val="3779"/>
              </a:lnSpc>
            </a:pPr>
            <a:r>
              <a:rPr lang="en-US" sz="2699">
                <a:solidFill>
                  <a:srgbClr val="000000"/>
                </a:solidFill>
                <a:latin typeface="Roboto 2"/>
                <a:ea typeface="Roboto 2"/>
                <a:cs typeface="Roboto 2"/>
                <a:sym typeface="Roboto 2"/>
              </a:rPr>
              <a:t>•Wage top up bringing the cost of the programme down to meet the 30-hour criteria </a:t>
            </a:r>
          </a:p>
          <a:p>
            <a:pPr algn="l">
              <a:lnSpc>
                <a:spcPts val="3779"/>
              </a:lnSpc>
            </a:pPr>
            <a:r>
              <a:rPr lang="en-US" sz="2699">
                <a:solidFill>
                  <a:srgbClr val="000000"/>
                </a:solidFill>
                <a:latin typeface="Roboto 2"/>
                <a:ea typeface="Roboto 2"/>
                <a:cs typeface="Roboto 2"/>
                <a:sym typeface="Roboto 2"/>
              </a:rPr>
              <a:t>•Overall costing: £186,662</a:t>
            </a:r>
          </a:p>
          <a:p>
            <a:pPr algn="l">
              <a:lnSpc>
                <a:spcPts val="3779"/>
              </a:lnSpc>
            </a:pPr>
            <a:r>
              <a:rPr lang="en-US" sz="2699">
                <a:solidFill>
                  <a:srgbClr val="000000"/>
                </a:solidFill>
                <a:latin typeface="Roboto 2"/>
                <a:ea typeface="Roboto 2"/>
                <a:cs typeface="Roboto 2"/>
                <a:sym typeface="Roboto 2"/>
              </a:rPr>
              <a:t>•LCC, LEGCT, MVRP &amp; Power to Park Lane</a:t>
            </a:r>
          </a:p>
          <a:p>
            <a:pPr algn="l">
              <a:lnSpc>
                <a:spcPts val="3779"/>
              </a:lnSpc>
            </a:pPr>
            <a:r>
              <a:rPr lang="en-US" sz="2699">
                <a:solidFill>
                  <a:srgbClr val="000000"/>
                </a:solidFill>
                <a:latin typeface="Roboto 2"/>
                <a:ea typeface="Roboto 2"/>
                <a:cs typeface="Roboto 2"/>
                <a:sym typeface="Roboto 2"/>
              </a:rPr>
              <a:t>•LFC Club Levy - £4500pp</a:t>
            </a:r>
          </a:p>
          <a:p>
            <a:pPr algn="l">
              <a:lnSpc>
                <a:spcPts val="3779"/>
              </a:lnSpc>
            </a:pPr>
            <a:endParaRPr lang="en-US" sz="2699">
              <a:solidFill>
                <a:srgbClr val="000000"/>
              </a:solidFill>
              <a:latin typeface="Roboto 2"/>
              <a:ea typeface="Roboto 2"/>
              <a:cs typeface="Roboto 2"/>
              <a:sym typeface="Roboto 2"/>
            </a:endParaRPr>
          </a:p>
          <a:p>
            <a:pPr algn="l">
              <a:lnSpc>
                <a:spcPts val="3779"/>
              </a:lnSpc>
            </a:pPr>
            <a:r>
              <a:rPr lang="en-US" sz="2699">
                <a:solidFill>
                  <a:srgbClr val="000000"/>
                </a:solidFill>
                <a:latin typeface="Roboto 2"/>
                <a:ea typeface="Roboto 2"/>
                <a:cs typeface="Roboto 2"/>
                <a:sym typeface="Roboto 2"/>
              </a:rPr>
              <a:t>•Hybrid of both delivery model, as we don’t want to exclude participants, but it is funding dependent. </a:t>
            </a:r>
          </a:p>
          <a:p>
            <a:pPr algn="l">
              <a:lnSpc>
                <a:spcPts val="3779"/>
              </a:lnSpc>
            </a:pPr>
            <a:endParaRPr lang="en-US" sz="2699">
              <a:solidFill>
                <a:srgbClr val="000000"/>
              </a:solidFill>
              <a:latin typeface="Roboto 2"/>
              <a:ea typeface="Roboto 2"/>
              <a:cs typeface="Roboto 2"/>
              <a:sym typeface="Roboto 2"/>
            </a:endParaRPr>
          </a:p>
          <a:p>
            <a:pPr algn="l">
              <a:lnSpc>
                <a:spcPts val="3779"/>
              </a:lnSpc>
            </a:pPr>
            <a:r>
              <a:rPr lang="en-US" sz="2699">
                <a:solidFill>
                  <a:srgbClr val="000000"/>
                </a:solidFill>
                <a:latin typeface="Roboto 2"/>
                <a:ea typeface="Roboto 2"/>
                <a:cs typeface="Roboto 2"/>
                <a:sym typeface="Roboto 2"/>
              </a:rPr>
              <a:t>•Cohort two launched - 10 apprentices</a:t>
            </a:r>
          </a:p>
          <a:p>
            <a:pPr algn="l">
              <a:lnSpc>
                <a:spcPts val="3779"/>
              </a:lnSpc>
            </a:pPr>
            <a:r>
              <a:rPr lang="en-US" sz="2699">
                <a:solidFill>
                  <a:srgbClr val="000000"/>
                </a:solidFill>
                <a:latin typeface="Roboto 2"/>
                <a:ea typeface="Roboto 2"/>
                <a:cs typeface="Roboto 2"/>
                <a:sym typeface="Roboto 2"/>
              </a:rPr>
              <a:t>LFC Foundation, LCC, Walton Youth Project, Netherton Park Neighbourhood Centre, Yew tree Ward, YPAS &amp; Garston Youth Centre.</a:t>
            </a:r>
          </a:p>
          <a:p>
            <a:pPr algn="l">
              <a:lnSpc>
                <a:spcPts val="2519"/>
              </a:lnSpc>
            </a:pPr>
            <a:endParaRPr lang="en-US" sz="2699">
              <a:solidFill>
                <a:srgbClr val="000000"/>
              </a:solidFill>
              <a:latin typeface="Roboto 2"/>
              <a:ea typeface="Roboto 2"/>
              <a:cs typeface="Roboto 2"/>
              <a:sym typeface="Roboto 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4947" y="1405584"/>
            <a:ext cx="3596844" cy="359684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9742" b="-9742"/>
              </a:stretch>
            </a:blipFill>
          </p:spPr>
          <p:txBody>
            <a:bodyPr/>
            <a:lstStyle/>
            <a:p>
              <a:endParaRPr lang="en-GB"/>
            </a:p>
          </p:txBody>
        </p:sp>
      </p:grpSp>
      <p:grpSp>
        <p:nvGrpSpPr>
          <p:cNvPr id="4" name="Group 4"/>
          <p:cNvGrpSpPr/>
          <p:nvPr/>
        </p:nvGrpSpPr>
        <p:grpSpPr>
          <a:xfrm>
            <a:off x="13630031" y="5745378"/>
            <a:ext cx="3596844" cy="359684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16666" b="-16666"/>
              </a:stretch>
            </a:blipFill>
          </p:spPr>
          <p:txBody>
            <a:bodyPr/>
            <a:lstStyle/>
            <a:p>
              <a:endParaRPr lang="en-GB"/>
            </a:p>
          </p:txBody>
        </p:sp>
      </p:grpSp>
      <p:grpSp>
        <p:nvGrpSpPr>
          <p:cNvPr id="6" name="Group 6"/>
          <p:cNvGrpSpPr/>
          <p:nvPr/>
        </p:nvGrpSpPr>
        <p:grpSpPr>
          <a:xfrm>
            <a:off x="9309287" y="5705905"/>
            <a:ext cx="3596844" cy="359684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6666" b="-16666"/>
              </a:stretch>
            </a:blipFill>
          </p:spPr>
          <p:txBody>
            <a:bodyPr/>
            <a:lstStyle/>
            <a:p>
              <a:endParaRPr lang="en-GB"/>
            </a:p>
          </p:txBody>
        </p:sp>
      </p:grpSp>
      <p:grpSp>
        <p:nvGrpSpPr>
          <p:cNvPr id="8" name="Group 8"/>
          <p:cNvGrpSpPr/>
          <p:nvPr/>
        </p:nvGrpSpPr>
        <p:grpSpPr>
          <a:xfrm>
            <a:off x="5047496" y="5745378"/>
            <a:ext cx="3596844" cy="359684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16666" b="-16666"/>
              </a:stretch>
            </a:blipFill>
          </p:spPr>
          <p:txBody>
            <a:bodyPr/>
            <a:lstStyle/>
            <a:p>
              <a:endParaRPr lang="en-GB"/>
            </a:p>
          </p:txBody>
        </p:sp>
      </p:grpSp>
      <p:grpSp>
        <p:nvGrpSpPr>
          <p:cNvPr id="10" name="Group 10"/>
          <p:cNvGrpSpPr/>
          <p:nvPr/>
        </p:nvGrpSpPr>
        <p:grpSpPr>
          <a:xfrm>
            <a:off x="726753" y="5745378"/>
            <a:ext cx="3596844" cy="359684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16666" b="-16666"/>
              </a:stretch>
            </a:blipFill>
          </p:spPr>
          <p:txBody>
            <a:bodyPr/>
            <a:lstStyle/>
            <a:p>
              <a:endParaRPr lang="en-GB"/>
            </a:p>
          </p:txBody>
        </p:sp>
      </p:grpSp>
      <p:grpSp>
        <p:nvGrpSpPr>
          <p:cNvPr id="12" name="Group 12"/>
          <p:cNvGrpSpPr/>
          <p:nvPr/>
        </p:nvGrpSpPr>
        <p:grpSpPr>
          <a:xfrm>
            <a:off x="13613159" y="1405584"/>
            <a:ext cx="3596844" cy="35968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25000" r="-25000"/>
              </a:stretch>
            </a:blipFill>
          </p:spPr>
          <p:txBody>
            <a:bodyPr/>
            <a:lstStyle/>
            <a:p>
              <a:endParaRPr lang="en-GB"/>
            </a:p>
          </p:txBody>
        </p:sp>
      </p:grpSp>
      <p:grpSp>
        <p:nvGrpSpPr>
          <p:cNvPr id="14" name="Group 14"/>
          <p:cNvGrpSpPr/>
          <p:nvPr/>
        </p:nvGrpSpPr>
        <p:grpSpPr>
          <a:xfrm>
            <a:off x="9444815" y="1405584"/>
            <a:ext cx="3596844" cy="359684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5000" r="-25000"/>
              </a:stretch>
            </a:blipFill>
          </p:spPr>
          <p:txBody>
            <a:bodyPr/>
            <a:lstStyle/>
            <a:p>
              <a:endParaRPr lang="en-GB"/>
            </a:p>
          </p:txBody>
        </p:sp>
      </p:grpSp>
      <p:grpSp>
        <p:nvGrpSpPr>
          <p:cNvPr id="16" name="Group 16"/>
          <p:cNvGrpSpPr/>
          <p:nvPr/>
        </p:nvGrpSpPr>
        <p:grpSpPr>
          <a:xfrm>
            <a:off x="5047496" y="1405584"/>
            <a:ext cx="3596844" cy="359684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5065" r="-25065"/>
              </a:stretch>
            </a:blipFill>
          </p:spPr>
          <p:txBody>
            <a:bodyPr/>
            <a:lstStyle/>
            <a:p>
              <a:endParaRPr lang="en-GB"/>
            </a:p>
          </p:txBody>
        </p:sp>
      </p:grpSp>
      <p:sp>
        <p:nvSpPr>
          <p:cNvPr id="18" name="TextBox 18"/>
          <p:cNvSpPr txBox="1"/>
          <p:nvPr/>
        </p:nvSpPr>
        <p:spPr>
          <a:xfrm>
            <a:off x="903822" y="4945278"/>
            <a:ext cx="3539094" cy="800100"/>
          </a:xfrm>
          <a:prstGeom prst="rect">
            <a:avLst/>
          </a:prstGeom>
        </p:spPr>
        <p:txBody>
          <a:bodyPr lIns="0" tIns="0" rIns="0" bIns="0" rtlCol="0" anchor="t">
            <a:spAutoFit/>
          </a:bodyPr>
          <a:lstStyle/>
          <a:p>
            <a:pPr algn="ctr">
              <a:lnSpc>
                <a:spcPts val="3149"/>
              </a:lnSpc>
            </a:pPr>
            <a:r>
              <a:rPr lang="en-US" sz="2250" spc="20">
                <a:solidFill>
                  <a:srgbClr val="000000"/>
                </a:solidFill>
                <a:latin typeface="Roboto 1"/>
                <a:ea typeface="Roboto 1"/>
                <a:cs typeface="Roboto 1"/>
                <a:sym typeface="Roboto 1"/>
              </a:rPr>
              <a:t>Libby Palmobella </a:t>
            </a:r>
          </a:p>
          <a:p>
            <a:pPr algn="ctr">
              <a:lnSpc>
                <a:spcPts val="3149"/>
              </a:lnSpc>
            </a:pPr>
            <a:r>
              <a:rPr lang="en-US" sz="2250" spc="20">
                <a:solidFill>
                  <a:srgbClr val="000000"/>
                </a:solidFill>
                <a:latin typeface="Roboto 1"/>
                <a:ea typeface="Roboto 1"/>
                <a:cs typeface="Roboto 1"/>
                <a:sym typeface="Roboto 1"/>
              </a:rPr>
              <a:t>Walton Youth Project</a:t>
            </a:r>
          </a:p>
        </p:txBody>
      </p:sp>
      <p:sp>
        <p:nvSpPr>
          <p:cNvPr id="19" name="TextBox 19"/>
          <p:cNvSpPr txBox="1"/>
          <p:nvPr/>
        </p:nvSpPr>
        <p:spPr>
          <a:xfrm>
            <a:off x="10013512" y="9344025"/>
            <a:ext cx="2459450" cy="800100"/>
          </a:xfrm>
          <a:prstGeom prst="rect">
            <a:avLst/>
          </a:prstGeom>
        </p:spPr>
        <p:txBody>
          <a:bodyPr lIns="0" tIns="0" rIns="0" bIns="0" rtlCol="0" anchor="t">
            <a:spAutoFit/>
          </a:bodyPr>
          <a:lstStyle/>
          <a:p>
            <a:pPr algn="ctr">
              <a:lnSpc>
                <a:spcPts val="3149"/>
              </a:lnSpc>
            </a:pPr>
            <a:r>
              <a:rPr lang="en-US" sz="2250" spc="20">
                <a:solidFill>
                  <a:srgbClr val="000000"/>
                </a:solidFill>
                <a:latin typeface="Roboto 1"/>
                <a:ea typeface="Roboto 1"/>
                <a:cs typeface="Roboto 1"/>
                <a:sym typeface="Roboto 1"/>
              </a:rPr>
              <a:t>Alisha Farrag</a:t>
            </a:r>
          </a:p>
          <a:p>
            <a:pPr algn="ctr">
              <a:lnSpc>
                <a:spcPts val="3149"/>
              </a:lnSpc>
            </a:pPr>
            <a:r>
              <a:rPr lang="en-US" sz="2250" spc="20">
                <a:solidFill>
                  <a:srgbClr val="000000"/>
                </a:solidFill>
                <a:latin typeface="Roboto 1"/>
                <a:ea typeface="Roboto 1"/>
                <a:cs typeface="Roboto 1"/>
                <a:sym typeface="Roboto 1"/>
              </a:rPr>
              <a:t>LFC Foundation</a:t>
            </a:r>
          </a:p>
        </p:txBody>
      </p:sp>
      <p:sp>
        <p:nvSpPr>
          <p:cNvPr id="20" name="TextBox 20"/>
          <p:cNvSpPr txBox="1"/>
          <p:nvPr/>
        </p:nvSpPr>
        <p:spPr>
          <a:xfrm>
            <a:off x="13880485" y="9408897"/>
            <a:ext cx="3617597" cy="800100"/>
          </a:xfrm>
          <a:prstGeom prst="rect">
            <a:avLst/>
          </a:prstGeom>
        </p:spPr>
        <p:txBody>
          <a:bodyPr lIns="0" tIns="0" rIns="0" bIns="0" rtlCol="0" anchor="t">
            <a:spAutoFit/>
          </a:bodyPr>
          <a:lstStyle/>
          <a:p>
            <a:pPr algn="ctr">
              <a:lnSpc>
                <a:spcPts val="3149"/>
              </a:lnSpc>
            </a:pPr>
            <a:r>
              <a:rPr lang="en-US" sz="2250" spc="20">
                <a:solidFill>
                  <a:srgbClr val="000000"/>
                </a:solidFill>
                <a:latin typeface="Roboto 1"/>
                <a:ea typeface="Roboto 1"/>
                <a:cs typeface="Roboto 1"/>
                <a:sym typeface="Roboto 1"/>
              </a:rPr>
              <a:t>Mischa O’Connor</a:t>
            </a:r>
          </a:p>
          <a:p>
            <a:pPr algn="ctr">
              <a:lnSpc>
                <a:spcPts val="3149"/>
              </a:lnSpc>
            </a:pPr>
            <a:r>
              <a:rPr lang="en-US" sz="2250" spc="20">
                <a:solidFill>
                  <a:srgbClr val="000000"/>
                </a:solidFill>
                <a:latin typeface="Roboto 1"/>
                <a:ea typeface="Roboto 1"/>
                <a:cs typeface="Roboto 1"/>
                <a:sym typeface="Roboto 1"/>
              </a:rPr>
              <a:t>Garston Youth Centre </a:t>
            </a:r>
          </a:p>
        </p:txBody>
      </p:sp>
      <p:sp>
        <p:nvSpPr>
          <p:cNvPr id="21" name="TextBox 21"/>
          <p:cNvSpPr txBox="1"/>
          <p:nvPr/>
        </p:nvSpPr>
        <p:spPr>
          <a:xfrm>
            <a:off x="403972" y="9344025"/>
            <a:ext cx="4538793" cy="800100"/>
          </a:xfrm>
          <a:prstGeom prst="rect">
            <a:avLst/>
          </a:prstGeom>
        </p:spPr>
        <p:txBody>
          <a:bodyPr lIns="0" tIns="0" rIns="0" bIns="0" rtlCol="0" anchor="t">
            <a:spAutoFit/>
          </a:bodyPr>
          <a:lstStyle/>
          <a:p>
            <a:pPr algn="l">
              <a:lnSpc>
                <a:spcPts val="3149"/>
              </a:lnSpc>
            </a:pPr>
            <a:r>
              <a:rPr lang="en-US" sz="2250" spc="20">
                <a:solidFill>
                  <a:srgbClr val="000000"/>
                </a:solidFill>
                <a:latin typeface="Roboto 1"/>
                <a:ea typeface="Roboto 1"/>
                <a:cs typeface="Roboto 1"/>
                <a:sym typeface="Roboto 1"/>
              </a:rPr>
              <a:t>Andreia Defreitas Mendonca</a:t>
            </a:r>
          </a:p>
          <a:p>
            <a:pPr algn="ctr">
              <a:lnSpc>
                <a:spcPts val="3149"/>
              </a:lnSpc>
            </a:pPr>
            <a:r>
              <a:rPr lang="en-US" sz="2250" spc="20">
                <a:solidFill>
                  <a:srgbClr val="000000"/>
                </a:solidFill>
                <a:latin typeface="Roboto 1"/>
                <a:ea typeface="Roboto 1"/>
                <a:cs typeface="Roboto 1"/>
                <a:sym typeface="Roboto 1"/>
              </a:rPr>
              <a:t>Liverpool City Council </a:t>
            </a:r>
          </a:p>
        </p:txBody>
      </p:sp>
      <p:sp>
        <p:nvSpPr>
          <p:cNvPr id="22" name="TextBox 22"/>
          <p:cNvSpPr txBox="1"/>
          <p:nvPr/>
        </p:nvSpPr>
        <p:spPr>
          <a:xfrm>
            <a:off x="5404540" y="9344025"/>
            <a:ext cx="3135069" cy="800100"/>
          </a:xfrm>
          <a:prstGeom prst="rect">
            <a:avLst/>
          </a:prstGeom>
        </p:spPr>
        <p:txBody>
          <a:bodyPr lIns="0" tIns="0" rIns="0" bIns="0" rtlCol="0" anchor="t">
            <a:spAutoFit/>
          </a:bodyPr>
          <a:lstStyle/>
          <a:p>
            <a:pPr algn="l">
              <a:lnSpc>
                <a:spcPts val="3149"/>
              </a:lnSpc>
            </a:pPr>
            <a:r>
              <a:rPr lang="en-US" sz="2250" spc="20">
                <a:solidFill>
                  <a:srgbClr val="000000"/>
                </a:solidFill>
                <a:latin typeface="Roboto 1"/>
                <a:ea typeface="Roboto 1"/>
                <a:cs typeface="Roboto 1"/>
                <a:sym typeface="Roboto 1"/>
              </a:rPr>
              <a:t>Charlie  Whitehead</a:t>
            </a:r>
          </a:p>
          <a:p>
            <a:pPr algn="ctr">
              <a:lnSpc>
                <a:spcPts val="3149"/>
              </a:lnSpc>
            </a:pPr>
            <a:r>
              <a:rPr lang="en-US" sz="2250" spc="20">
                <a:solidFill>
                  <a:srgbClr val="000000"/>
                </a:solidFill>
                <a:latin typeface="Roboto 1"/>
                <a:ea typeface="Roboto 1"/>
                <a:cs typeface="Roboto 1"/>
                <a:sym typeface="Roboto 1"/>
              </a:rPr>
              <a:t>YPAS</a:t>
            </a:r>
          </a:p>
        </p:txBody>
      </p:sp>
      <p:sp>
        <p:nvSpPr>
          <p:cNvPr id="23" name="TextBox 23"/>
          <p:cNvSpPr txBox="1"/>
          <p:nvPr/>
        </p:nvSpPr>
        <p:spPr>
          <a:xfrm>
            <a:off x="5583062" y="4888128"/>
            <a:ext cx="2778025" cy="800100"/>
          </a:xfrm>
          <a:prstGeom prst="rect">
            <a:avLst/>
          </a:prstGeom>
        </p:spPr>
        <p:txBody>
          <a:bodyPr lIns="0" tIns="0" rIns="0" bIns="0" rtlCol="0" anchor="t">
            <a:spAutoFit/>
          </a:bodyPr>
          <a:lstStyle/>
          <a:p>
            <a:pPr algn="ctr">
              <a:lnSpc>
                <a:spcPts val="3149"/>
              </a:lnSpc>
            </a:pPr>
            <a:r>
              <a:rPr lang="en-US" sz="2250" spc="20">
                <a:solidFill>
                  <a:srgbClr val="000000"/>
                </a:solidFill>
                <a:latin typeface="Roboto 1"/>
                <a:ea typeface="Roboto 1"/>
                <a:cs typeface="Roboto 1"/>
                <a:sym typeface="Roboto 1"/>
              </a:rPr>
              <a:t>Anna Rooney</a:t>
            </a:r>
          </a:p>
          <a:p>
            <a:pPr algn="ctr">
              <a:lnSpc>
                <a:spcPts val="3149"/>
              </a:lnSpc>
            </a:pPr>
            <a:r>
              <a:rPr lang="en-US" sz="2250" spc="20">
                <a:solidFill>
                  <a:srgbClr val="000000"/>
                </a:solidFill>
                <a:latin typeface="Roboto 1"/>
                <a:ea typeface="Roboto 1"/>
                <a:cs typeface="Roboto 1"/>
                <a:sym typeface="Roboto 1"/>
              </a:rPr>
              <a:t>LFC Foundation </a:t>
            </a:r>
          </a:p>
        </p:txBody>
      </p:sp>
      <p:sp>
        <p:nvSpPr>
          <p:cNvPr id="24" name="TextBox 24"/>
          <p:cNvSpPr txBox="1"/>
          <p:nvPr/>
        </p:nvSpPr>
        <p:spPr>
          <a:xfrm>
            <a:off x="14198727" y="4945278"/>
            <a:ext cx="2459450" cy="800100"/>
          </a:xfrm>
          <a:prstGeom prst="rect">
            <a:avLst/>
          </a:prstGeom>
        </p:spPr>
        <p:txBody>
          <a:bodyPr lIns="0" tIns="0" rIns="0" bIns="0" rtlCol="0" anchor="t">
            <a:spAutoFit/>
          </a:bodyPr>
          <a:lstStyle/>
          <a:p>
            <a:pPr algn="ctr">
              <a:lnSpc>
                <a:spcPts val="3149"/>
              </a:lnSpc>
            </a:pPr>
            <a:r>
              <a:rPr lang="en-US" sz="2250" spc="20">
                <a:solidFill>
                  <a:srgbClr val="000000"/>
                </a:solidFill>
                <a:latin typeface="Roboto 1"/>
                <a:ea typeface="Roboto 1"/>
                <a:cs typeface="Roboto 1"/>
                <a:sym typeface="Roboto 1"/>
              </a:rPr>
              <a:t>Ryan Hardy </a:t>
            </a:r>
          </a:p>
          <a:p>
            <a:pPr algn="ctr">
              <a:lnSpc>
                <a:spcPts val="3149"/>
              </a:lnSpc>
            </a:pPr>
            <a:r>
              <a:rPr lang="en-US" sz="2250" spc="20">
                <a:solidFill>
                  <a:srgbClr val="000000"/>
                </a:solidFill>
                <a:latin typeface="Roboto 1"/>
                <a:ea typeface="Roboto 1"/>
                <a:cs typeface="Roboto 1"/>
                <a:sym typeface="Roboto 1"/>
              </a:rPr>
              <a:t>LFC Foundation </a:t>
            </a:r>
          </a:p>
        </p:txBody>
      </p:sp>
      <p:sp>
        <p:nvSpPr>
          <p:cNvPr id="25" name="TextBox 25"/>
          <p:cNvSpPr txBox="1"/>
          <p:nvPr/>
        </p:nvSpPr>
        <p:spPr>
          <a:xfrm>
            <a:off x="10208021" y="4945278"/>
            <a:ext cx="2459450" cy="800100"/>
          </a:xfrm>
          <a:prstGeom prst="rect">
            <a:avLst/>
          </a:prstGeom>
        </p:spPr>
        <p:txBody>
          <a:bodyPr lIns="0" tIns="0" rIns="0" bIns="0" rtlCol="0" anchor="t">
            <a:spAutoFit/>
          </a:bodyPr>
          <a:lstStyle/>
          <a:p>
            <a:pPr algn="ctr">
              <a:lnSpc>
                <a:spcPts val="3149"/>
              </a:lnSpc>
            </a:pPr>
            <a:r>
              <a:rPr lang="en-US" sz="2250" spc="20">
                <a:solidFill>
                  <a:srgbClr val="000000"/>
                </a:solidFill>
                <a:latin typeface="Roboto 1"/>
                <a:ea typeface="Roboto 1"/>
                <a:cs typeface="Roboto 1"/>
                <a:sym typeface="Roboto 1"/>
              </a:rPr>
              <a:t>Leah McAteer</a:t>
            </a:r>
          </a:p>
          <a:p>
            <a:pPr algn="ctr">
              <a:lnSpc>
                <a:spcPts val="3149"/>
              </a:lnSpc>
            </a:pPr>
            <a:r>
              <a:rPr lang="en-US" sz="2250" spc="20">
                <a:solidFill>
                  <a:srgbClr val="000000"/>
                </a:solidFill>
                <a:latin typeface="Roboto 1"/>
                <a:ea typeface="Roboto 1"/>
                <a:cs typeface="Roboto 1"/>
                <a:sym typeface="Roboto 1"/>
              </a:rPr>
              <a:t>LFC Foundation  </a:t>
            </a:r>
          </a:p>
        </p:txBody>
      </p:sp>
      <p:grpSp>
        <p:nvGrpSpPr>
          <p:cNvPr id="26" name="Group 26"/>
          <p:cNvGrpSpPr/>
          <p:nvPr/>
        </p:nvGrpSpPr>
        <p:grpSpPr>
          <a:xfrm>
            <a:off x="0" y="0"/>
            <a:ext cx="18288000" cy="1278153"/>
            <a:chOff x="0" y="0"/>
            <a:chExt cx="4816593" cy="336633"/>
          </a:xfrm>
        </p:grpSpPr>
        <p:sp>
          <p:nvSpPr>
            <p:cNvPr id="27" name="Freeform 27"/>
            <p:cNvSpPr/>
            <p:nvPr/>
          </p:nvSpPr>
          <p:spPr>
            <a:xfrm>
              <a:off x="0" y="0"/>
              <a:ext cx="4816592" cy="336633"/>
            </a:xfrm>
            <a:custGeom>
              <a:avLst/>
              <a:gdLst/>
              <a:ahLst/>
              <a:cxnLst/>
              <a:rect l="l" t="t" r="r" b="b"/>
              <a:pathLst>
                <a:path w="4816592" h="336633">
                  <a:moveTo>
                    <a:pt x="0" y="0"/>
                  </a:moveTo>
                  <a:lnTo>
                    <a:pt x="4816592" y="0"/>
                  </a:lnTo>
                  <a:lnTo>
                    <a:pt x="4816592" y="336633"/>
                  </a:lnTo>
                  <a:lnTo>
                    <a:pt x="0" y="336633"/>
                  </a:lnTo>
                  <a:close/>
                </a:path>
              </a:pathLst>
            </a:custGeom>
            <a:solidFill>
              <a:srgbClr val="004938"/>
            </a:solidFill>
          </p:spPr>
          <p:txBody>
            <a:bodyPr/>
            <a:lstStyle/>
            <a:p>
              <a:endParaRPr lang="en-GB"/>
            </a:p>
          </p:txBody>
        </p:sp>
        <p:sp>
          <p:nvSpPr>
            <p:cNvPr id="28" name="TextBox 28"/>
            <p:cNvSpPr txBox="1"/>
            <p:nvPr/>
          </p:nvSpPr>
          <p:spPr>
            <a:xfrm>
              <a:off x="0" y="-133350"/>
              <a:ext cx="4816593" cy="469983"/>
            </a:xfrm>
            <a:prstGeom prst="rect">
              <a:avLst/>
            </a:prstGeom>
          </p:spPr>
          <p:txBody>
            <a:bodyPr lIns="50800" tIns="50800" rIns="50800" bIns="50800" rtlCol="0" anchor="ctr"/>
            <a:lstStyle/>
            <a:p>
              <a:pPr algn="ctr">
                <a:lnSpc>
                  <a:spcPts val="8400"/>
                </a:lnSpc>
              </a:pPr>
              <a:r>
                <a:rPr lang="en-US" sz="6000" spc="54">
                  <a:solidFill>
                    <a:srgbClr val="FFFFFF"/>
                  </a:solidFill>
                  <a:latin typeface="Roboto 1"/>
                  <a:ea typeface="Roboto 1"/>
                  <a:cs typeface="Roboto 1"/>
                  <a:sym typeface="Roboto 1"/>
                </a:rPr>
                <a:t>Meet The Apprentices</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984</Words>
  <Application>Microsoft Office PowerPoint</Application>
  <PresentationFormat>Custom</PresentationFormat>
  <Paragraphs>162</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Roboto Condensed</vt:lpstr>
      <vt:lpstr>Roboto 1</vt:lpstr>
      <vt:lpstr>Roboto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Works 6th December - MVRP</dc:title>
  <dc:creator>Garvey Georgina Frances</dc:creator>
  <cp:lastModifiedBy>Garvey Georgina Frances</cp:lastModifiedBy>
  <cp:revision>2</cp:revision>
  <dcterms:created xsi:type="dcterms:W3CDTF">2006-08-16T00:00:00Z</dcterms:created>
  <dcterms:modified xsi:type="dcterms:W3CDTF">2024-12-18T12:25:11Z</dcterms:modified>
  <dc:identifier>DAGZd6D6kWo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e7215e5-6892-44c5-bd87-118363e84c39_Enabled">
    <vt:lpwstr>true</vt:lpwstr>
  </property>
  <property fmtid="{D5CDD505-2E9C-101B-9397-08002B2CF9AE}" pid="3" name="MSIP_Label_fe7215e5-6892-44c5-bd87-118363e84c39_SetDate">
    <vt:lpwstr>2024-12-18T12:24:42Z</vt:lpwstr>
  </property>
  <property fmtid="{D5CDD505-2E9C-101B-9397-08002B2CF9AE}" pid="4" name="MSIP_Label_fe7215e5-6892-44c5-bd87-118363e84c39_Method">
    <vt:lpwstr>Standard</vt:lpwstr>
  </property>
  <property fmtid="{D5CDD505-2E9C-101B-9397-08002B2CF9AE}" pid="5" name="MSIP_Label_fe7215e5-6892-44c5-bd87-118363e84c39_Name">
    <vt:lpwstr>OFFICIAL</vt:lpwstr>
  </property>
  <property fmtid="{D5CDD505-2E9C-101B-9397-08002B2CF9AE}" pid="6" name="MSIP_Label_fe7215e5-6892-44c5-bd87-118363e84c39_SiteId">
    <vt:lpwstr>f3955ea2-4c5d-4e27-ab8d-f6f577fa122d</vt:lpwstr>
  </property>
  <property fmtid="{D5CDD505-2E9C-101B-9397-08002B2CF9AE}" pid="7" name="MSIP_Label_fe7215e5-6892-44c5-bd87-118363e84c39_ActionId">
    <vt:lpwstr>ec8de4b0-b8b1-4f77-be13-591b1523e6af</vt:lpwstr>
  </property>
  <property fmtid="{D5CDD505-2E9C-101B-9397-08002B2CF9AE}" pid="8" name="MSIP_Label_fe7215e5-6892-44c5-bd87-118363e84c39_ContentBits">
    <vt:lpwstr>0</vt:lpwstr>
  </property>
</Properties>
</file>