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75" r:id="rId5"/>
    <p:sldMasterId id="2147483683" r:id="rId6"/>
  </p:sldMasterIdLst>
  <p:notesMasterIdLst>
    <p:notesMasterId r:id="rId25"/>
  </p:notesMasterIdLst>
  <p:sldIdLst>
    <p:sldId id="257" r:id="rId7"/>
    <p:sldId id="339" r:id="rId8"/>
    <p:sldId id="260" r:id="rId9"/>
    <p:sldId id="259" r:id="rId10"/>
    <p:sldId id="341" r:id="rId11"/>
    <p:sldId id="342" r:id="rId12"/>
    <p:sldId id="352" r:id="rId13"/>
    <p:sldId id="351" r:id="rId14"/>
    <p:sldId id="354" r:id="rId15"/>
    <p:sldId id="279" r:id="rId16"/>
    <p:sldId id="343" r:id="rId17"/>
    <p:sldId id="344" r:id="rId18"/>
    <p:sldId id="346" r:id="rId19"/>
    <p:sldId id="345" r:id="rId20"/>
    <p:sldId id="347" r:id="rId21"/>
    <p:sldId id="348" r:id="rId22"/>
    <p:sldId id="261" r:id="rId23"/>
    <p:sldId id="34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9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D209A-C7E9-488F-B171-312A2C15E302}" type="datetimeFigureOut">
              <a:rPr lang="en-GB" smtClean="0"/>
              <a:t>05/02/2025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436075-18D9-4DC3-B659-385F5D116C4E}" type="slidenum">
              <a:rPr lang="en-GB" smtClean="0"/>
              <a:t>‹#›</a:t>
            </a:fld>
            <a:endParaRPr lang="en-GB"/>
          </a:p>
        </p:txBody>
      </p:sp>
    </p:spTree>
    <p:extLst>
      <p:ext uri="{BB962C8B-B14F-4D97-AF65-F5344CB8AC3E}">
        <p14:creationId xmlns:p14="http://schemas.microsoft.com/office/powerpoint/2010/main" val="4010745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Take you back to July 2018, sun is shining and 28 teenagers gathered on a field. A straightener or a fight was called and a 16 year old was killed by a single stab wound to his femoral artery. </a:t>
            </a:r>
            <a:endParaRPr/>
          </a:p>
          <a:p>
            <a:pPr marL="0" lvl="0" indent="0" algn="l" rtl="0">
              <a:spcBef>
                <a:spcPts val="0"/>
              </a:spcBef>
              <a:spcAft>
                <a:spcPts val="0"/>
              </a:spcAft>
              <a:buNone/>
            </a:pPr>
            <a:r>
              <a:rPr lang="en-GB"/>
              <a:t>This is his resus room following that incident. It’s messy, but there isn’t any blood. His whole circulating volume was on that floor In the middle of the street as his mum screamed at him to survive. </a:t>
            </a:r>
            <a:endParaRPr/>
          </a:p>
          <a:p>
            <a:pPr marL="0" lvl="0" indent="0" algn="l" rtl="0">
              <a:spcBef>
                <a:spcPts val="0"/>
              </a:spcBef>
              <a:spcAft>
                <a:spcPts val="0"/>
              </a:spcAft>
              <a:buNone/>
            </a:pPr>
            <a:r>
              <a:rPr lang="en-GB"/>
              <a:t>This is one of many stories in our city and wider area, single stab wounds causing catastrophic bleeding </a:t>
            </a:r>
            <a:endParaRPr/>
          </a:p>
        </p:txBody>
      </p:sp>
      <p:sp>
        <p:nvSpPr>
          <p:cNvPr id="120" name="Google Shape;12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933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7618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448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5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609B74-BAC1-2DC2-127C-BBC114F95FB8}"/>
              </a:ext>
            </a:extLst>
          </p:cNvPr>
          <p:cNvSpPr/>
          <p:nvPr userDrawn="1"/>
        </p:nvSpPr>
        <p:spPr>
          <a:xfrm>
            <a:off x="-2388" y="0"/>
            <a:ext cx="609600" cy="6858000"/>
          </a:xfrm>
          <a:prstGeom prst="rect">
            <a:avLst/>
          </a:prstGeom>
          <a:gradFill>
            <a:gsLst>
              <a:gs pos="38000">
                <a:srgbClr val="D6B742"/>
              </a:gs>
              <a:gs pos="17000">
                <a:schemeClr val="accent2"/>
              </a:gs>
              <a:gs pos="78000">
                <a:schemeClr val="tx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7281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609B74-BAC1-2DC2-127C-BBC114F95FB8}"/>
              </a:ext>
            </a:extLst>
          </p:cNvPr>
          <p:cNvSpPr/>
          <p:nvPr userDrawn="1"/>
        </p:nvSpPr>
        <p:spPr>
          <a:xfrm>
            <a:off x="-2388" y="0"/>
            <a:ext cx="609600" cy="6858000"/>
          </a:xfrm>
          <a:prstGeom prst="rect">
            <a:avLst/>
          </a:prstGeom>
          <a:gradFill>
            <a:gsLst>
              <a:gs pos="38000">
                <a:srgbClr val="D6B742"/>
              </a:gs>
              <a:gs pos="17000">
                <a:schemeClr val="accent2"/>
              </a:gs>
              <a:gs pos="78000">
                <a:schemeClr val="tx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0660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609B74-BAC1-2DC2-127C-BBC114F95FB8}"/>
              </a:ext>
            </a:extLst>
          </p:cNvPr>
          <p:cNvSpPr/>
          <p:nvPr userDrawn="1"/>
        </p:nvSpPr>
        <p:spPr>
          <a:xfrm>
            <a:off x="11582400" y="0"/>
            <a:ext cx="609600" cy="6858000"/>
          </a:xfrm>
          <a:prstGeom prst="rect">
            <a:avLst/>
          </a:prstGeom>
          <a:gradFill>
            <a:gsLst>
              <a:gs pos="67000">
                <a:srgbClr val="FBB230"/>
              </a:gs>
              <a:gs pos="16000">
                <a:schemeClr val="accent3"/>
              </a:gs>
              <a:gs pos="84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blue and black logo&#10;&#10;Description automatically generated">
            <a:extLst>
              <a:ext uri="{FF2B5EF4-FFF2-40B4-BE49-F238E27FC236}">
                <a16:creationId xmlns:a16="http://schemas.microsoft.com/office/drawing/2014/main" id="{516A6593-DDBF-70D8-F247-897CA60B39FE}"/>
              </a:ext>
            </a:extLst>
          </p:cNvPr>
          <p:cNvPicPr/>
          <p:nvPr userDrawn="1"/>
        </p:nvPicPr>
        <p:blipFill rotWithShape="1">
          <a:blip r:embed="rId2">
            <a:extLst>
              <a:ext uri="{28A0092B-C50C-407E-A947-70E740481C1C}">
                <a14:useLocalDpi xmlns:a14="http://schemas.microsoft.com/office/drawing/2010/main" val="0"/>
              </a:ext>
            </a:extLst>
          </a:blip>
          <a:srcRect l="5295" t="16326" r="5295" b="16326"/>
          <a:stretch/>
        </p:blipFill>
        <p:spPr>
          <a:xfrm>
            <a:off x="82208" y="6117400"/>
            <a:ext cx="2171465" cy="690303"/>
          </a:xfrm>
          <a:prstGeom prst="rect">
            <a:avLst/>
          </a:prstGeom>
        </p:spPr>
      </p:pic>
    </p:spTree>
    <p:extLst>
      <p:ext uri="{BB962C8B-B14F-4D97-AF65-F5344CB8AC3E}">
        <p14:creationId xmlns:p14="http://schemas.microsoft.com/office/powerpoint/2010/main" val="404201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118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168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434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512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9"/>
        <p:cNvGrpSpPr/>
        <p:nvPr/>
      </p:nvGrpSpPr>
      <p:grpSpPr>
        <a:xfrm>
          <a:off x="0" y="0"/>
          <a:ext cx="0" cy="0"/>
          <a:chOff x="0" y="0"/>
          <a:chExt cx="0" cy="0"/>
        </a:xfrm>
      </p:grpSpPr>
      <p:sp>
        <p:nvSpPr>
          <p:cNvPr id="20" name="Google Shape;20;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83853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609B74-BAC1-2DC2-127C-BBC114F95FB8}"/>
              </a:ext>
            </a:extLst>
          </p:cNvPr>
          <p:cNvSpPr/>
          <p:nvPr userDrawn="1"/>
        </p:nvSpPr>
        <p:spPr>
          <a:xfrm>
            <a:off x="-2388" y="0"/>
            <a:ext cx="609600" cy="6858000"/>
          </a:xfrm>
          <a:prstGeom prst="rect">
            <a:avLst/>
          </a:prstGeom>
          <a:gradFill>
            <a:gsLst>
              <a:gs pos="38000">
                <a:srgbClr val="D6B742"/>
              </a:gs>
              <a:gs pos="17000">
                <a:schemeClr val="accent2"/>
              </a:gs>
              <a:gs pos="78000">
                <a:schemeClr val="tx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27860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BC4198-9DF8-E949-9D5F-8188758527BD}"/>
              </a:ext>
            </a:extLst>
          </p:cNvPr>
          <p:cNvSpPr>
            <a:spLocks noGrp="1"/>
          </p:cNvSpPr>
          <p:nvPr>
            <p:ph type="dt" sz="half" idx="10"/>
          </p:nvPr>
        </p:nvSpPr>
        <p:spPr/>
        <p:txBody>
          <a:bodyPr/>
          <a:lstStyle/>
          <a:p>
            <a:fld id="{1B5A0C0E-41D0-E246-890A-8B0ADE989839}" type="datetimeFigureOut">
              <a:rPr lang="en-US" smtClean="0"/>
              <a:t>2/5/2025</a:t>
            </a:fld>
            <a:endParaRPr lang="en-US"/>
          </a:p>
        </p:txBody>
      </p:sp>
      <p:sp>
        <p:nvSpPr>
          <p:cNvPr id="3" name="Footer Placeholder 2">
            <a:extLst>
              <a:ext uri="{FF2B5EF4-FFF2-40B4-BE49-F238E27FC236}">
                <a16:creationId xmlns:a16="http://schemas.microsoft.com/office/drawing/2014/main" id="{968C47A0-3C1F-F349-9606-1E83599C0E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D3B002-7AE7-9D4F-B44D-62468E35B4C7}"/>
              </a:ext>
            </a:extLst>
          </p:cNvPr>
          <p:cNvSpPr>
            <a:spLocks noGrp="1"/>
          </p:cNvSpPr>
          <p:nvPr>
            <p:ph type="sldNum" sz="quarter" idx="12"/>
          </p:nvPr>
        </p:nvSpPr>
        <p:spPr/>
        <p:txBody>
          <a:bodyPr/>
          <a:lstStyle/>
          <a:p>
            <a:fld id="{7CB0F6EC-A5AF-F947-849B-A4A146E44119}" type="slidenum">
              <a:rPr lang="en-US" smtClean="0"/>
              <a:t>‹#›</a:t>
            </a:fld>
            <a:endParaRPr lang="en-US"/>
          </a:p>
        </p:txBody>
      </p:sp>
    </p:spTree>
    <p:extLst>
      <p:ext uri="{BB962C8B-B14F-4D97-AF65-F5344CB8AC3E}">
        <p14:creationId xmlns:p14="http://schemas.microsoft.com/office/powerpoint/2010/main" val="2251145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5494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blue and black logo&#10;&#10;Description automatically generated">
            <a:extLst>
              <a:ext uri="{FF2B5EF4-FFF2-40B4-BE49-F238E27FC236}">
                <a16:creationId xmlns:a16="http://schemas.microsoft.com/office/drawing/2014/main" id="{36B32F9C-0D86-15E5-E465-1DB0F890CB85}"/>
              </a:ext>
            </a:extLst>
          </p:cNvPr>
          <p:cNvPicPr/>
          <p:nvPr userDrawn="1"/>
        </p:nvPicPr>
        <p:blipFill rotWithShape="1">
          <a:blip r:embed="rId4">
            <a:extLst>
              <a:ext uri="{28A0092B-C50C-407E-A947-70E740481C1C}">
                <a14:useLocalDpi xmlns:a14="http://schemas.microsoft.com/office/drawing/2010/main" val="0"/>
              </a:ext>
            </a:extLst>
          </a:blip>
          <a:srcRect l="5295" t="16326" r="5295" b="16326"/>
          <a:stretch/>
        </p:blipFill>
        <p:spPr>
          <a:xfrm>
            <a:off x="9863518" y="6117400"/>
            <a:ext cx="2171465" cy="690303"/>
          </a:xfrm>
          <a:prstGeom prst="rect">
            <a:avLst/>
          </a:prstGeom>
        </p:spPr>
      </p:pic>
      <p:cxnSp>
        <p:nvCxnSpPr>
          <p:cNvPr id="9" name="Straight Connector 8">
            <a:extLst>
              <a:ext uri="{FF2B5EF4-FFF2-40B4-BE49-F238E27FC236}">
                <a16:creationId xmlns:a16="http://schemas.microsoft.com/office/drawing/2014/main" id="{127BC3EE-6825-8149-6AB6-7A5D3EF3F802}"/>
              </a:ext>
            </a:extLst>
          </p:cNvPr>
          <p:cNvCxnSpPr/>
          <p:nvPr userDrawn="1"/>
        </p:nvCxnSpPr>
        <p:spPr>
          <a:xfrm>
            <a:off x="9846620" y="6181995"/>
            <a:ext cx="0" cy="529928"/>
          </a:xfrm>
          <a:prstGeom prst="line">
            <a:avLst/>
          </a:prstGeom>
          <a:ln w="6350"/>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487C5697-24A6-9D73-3DF5-18390EE70D35}"/>
              </a:ext>
            </a:extLst>
          </p:cNvPr>
          <p:cNvSpPr txBox="1"/>
          <p:nvPr userDrawn="1"/>
        </p:nvSpPr>
        <p:spPr>
          <a:xfrm>
            <a:off x="247072" y="6291383"/>
            <a:ext cx="6556248" cy="369332"/>
          </a:xfrm>
          <a:prstGeom prst="rect">
            <a:avLst/>
          </a:prstGeom>
          <a:noFill/>
        </p:spPr>
        <p:txBody>
          <a:bodyPr wrap="square" rtlCol="0">
            <a:spAutoFit/>
          </a:bodyPr>
          <a:lstStyle/>
          <a:p>
            <a:r>
              <a:rPr lang="en-GB" sz="1800" dirty="0"/>
              <a:t>North West Major Trauma Event</a:t>
            </a:r>
          </a:p>
        </p:txBody>
      </p:sp>
      <p:pic>
        <p:nvPicPr>
          <p:cNvPr id="3" name="Picture 2" descr="A blue and black logo&#10;&#10;Description automatically generated">
            <a:extLst>
              <a:ext uri="{FF2B5EF4-FFF2-40B4-BE49-F238E27FC236}">
                <a16:creationId xmlns:a16="http://schemas.microsoft.com/office/drawing/2014/main" id="{6DBF2BEE-EB68-9880-1229-3FD56A15378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70970" y="6027995"/>
            <a:ext cx="1742554" cy="830005"/>
          </a:xfrm>
          <a:prstGeom prst="rect">
            <a:avLst/>
          </a:prstGeom>
        </p:spPr>
      </p:pic>
    </p:spTree>
    <p:extLst>
      <p:ext uri="{BB962C8B-B14F-4D97-AF65-F5344CB8AC3E}">
        <p14:creationId xmlns:p14="http://schemas.microsoft.com/office/powerpoint/2010/main" val="4019925854"/>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blue and black logo&#10;&#10;Description automatically generated">
            <a:extLst>
              <a:ext uri="{FF2B5EF4-FFF2-40B4-BE49-F238E27FC236}">
                <a16:creationId xmlns:a16="http://schemas.microsoft.com/office/drawing/2014/main" id="{36B32F9C-0D86-15E5-E465-1DB0F890CB85}"/>
              </a:ext>
            </a:extLst>
          </p:cNvPr>
          <p:cNvPicPr/>
          <p:nvPr userDrawn="1"/>
        </p:nvPicPr>
        <p:blipFill rotWithShape="1">
          <a:blip r:embed="rId13">
            <a:extLst>
              <a:ext uri="{28A0092B-C50C-407E-A947-70E740481C1C}">
                <a14:useLocalDpi xmlns:a14="http://schemas.microsoft.com/office/drawing/2010/main" val="0"/>
              </a:ext>
            </a:extLst>
          </a:blip>
          <a:srcRect l="5295" t="16326" r="5295" b="16326"/>
          <a:stretch/>
        </p:blipFill>
        <p:spPr>
          <a:xfrm>
            <a:off x="9863518" y="6117400"/>
            <a:ext cx="2171465" cy="690303"/>
          </a:xfrm>
          <a:prstGeom prst="rect">
            <a:avLst/>
          </a:prstGeom>
        </p:spPr>
      </p:pic>
      <p:cxnSp>
        <p:nvCxnSpPr>
          <p:cNvPr id="9" name="Straight Connector 8">
            <a:extLst>
              <a:ext uri="{FF2B5EF4-FFF2-40B4-BE49-F238E27FC236}">
                <a16:creationId xmlns:a16="http://schemas.microsoft.com/office/drawing/2014/main" id="{127BC3EE-6825-8149-6AB6-7A5D3EF3F802}"/>
              </a:ext>
            </a:extLst>
          </p:cNvPr>
          <p:cNvCxnSpPr/>
          <p:nvPr userDrawn="1"/>
        </p:nvCxnSpPr>
        <p:spPr>
          <a:xfrm>
            <a:off x="9846620" y="6181995"/>
            <a:ext cx="0" cy="529928"/>
          </a:xfrm>
          <a:prstGeom prst="line">
            <a:avLst/>
          </a:prstGeom>
          <a:ln w="6350"/>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F5498F0D-18D6-3A02-0303-BB0DE04F35C4}"/>
              </a:ext>
            </a:extLst>
          </p:cNvPr>
          <p:cNvSpPr txBox="1"/>
          <p:nvPr userDrawn="1"/>
        </p:nvSpPr>
        <p:spPr>
          <a:xfrm>
            <a:off x="247072" y="6291383"/>
            <a:ext cx="6556248" cy="369332"/>
          </a:xfrm>
          <a:prstGeom prst="rect">
            <a:avLst/>
          </a:prstGeom>
          <a:noFill/>
        </p:spPr>
        <p:txBody>
          <a:bodyPr wrap="square" rtlCol="0">
            <a:spAutoFit/>
          </a:bodyPr>
          <a:lstStyle/>
          <a:p>
            <a:r>
              <a:rPr lang="en-GB" sz="1800" dirty="0"/>
              <a:t>North West Major Trauma Event</a:t>
            </a:r>
          </a:p>
        </p:txBody>
      </p:sp>
      <p:pic>
        <p:nvPicPr>
          <p:cNvPr id="4" name="Picture 3" descr="A blue and black logo&#10;&#10;Description automatically generated">
            <a:extLst>
              <a:ext uri="{FF2B5EF4-FFF2-40B4-BE49-F238E27FC236}">
                <a16:creationId xmlns:a16="http://schemas.microsoft.com/office/drawing/2014/main" id="{4BCAF07A-0D77-9BCE-F027-04A5DC5C260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970970" y="6027995"/>
            <a:ext cx="1742554" cy="830005"/>
          </a:xfrm>
          <a:prstGeom prst="rect">
            <a:avLst/>
          </a:prstGeom>
        </p:spPr>
      </p:pic>
    </p:spTree>
    <p:extLst>
      <p:ext uri="{BB962C8B-B14F-4D97-AF65-F5344CB8AC3E}">
        <p14:creationId xmlns:p14="http://schemas.microsoft.com/office/powerpoint/2010/main" val="102050331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4" r:id="rId4"/>
    <p:sldLayoutId id="2147483685" r:id="rId5"/>
    <p:sldLayoutId id="2147483686" r:id="rId6"/>
    <p:sldLayoutId id="2147483687" r:id="rId7"/>
    <p:sldLayoutId id="2147483700"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blue and black logo&#10;&#10;Description automatically generated">
            <a:extLst>
              <a:ext uri="{FF2B5EF4-FFF2-40B4-BE49-F238E27FC236}">
                <a16:creationId xmlns:a16="http://schemas.microsoft.com/office/drawing/2014/main" id="{36B32F9C-0D86-15E5-E465-1DB0F890CB85}"/>
              </a:ext>
            </a:extLst>
          </p:cNvPr>
          <p:cNvPicPr/>
          <p:nvPr userDrawn="1"/>
        </p:nvPicPr>
        <p:blipFill rotWithShape="1">
          <a:blip r:embed="rId4">
            <a:extLst>
              <a:ext uri="{28A0092B-C50C-407E-A947-70E740481C1C}">
                <a14:useLocalDpi xmlns:a14="http://schemas.microsoft.com/office/drawing/2010/main" val="0"/>
              </a:ext>
            </a:extLst>
          </a:blip>
          <a:srcRect l="5295" t="16326" r="5295" b="16326"/>
          <a:stretch/>
        </p:blipFill>
        <p:spPr>
          <a:xfrm>
            <a:off x="9863518" y="6117400"/>
            <a:ext cx="2171465" cy="690303"/>
          </a:xfrm>
          <a:prstGeom prst="rect">
            <a:avLst/>
          </a:prstGeom>
        </p:spPr>
      </p:pic>
    </p:spTree>
    <p:extLst>
      <p:ext uri="{BB962C8B-B14F-4D97-AF65-F5344CB8AC3E}">
        <p14:creationId xmlns:p14="http://schemas.microsoft.com/office/powerpoint/2010/main" val="250613323"/>
      </p:ext>
    </p:extLst>
  </p:cSld>
  <p:clrMap bg1="lt1" tx1="dk1" bg2="lt2" tx2="dk2" accent1="accent1" accent2="accent2" accent3="accent3" accent4="accent4" accent5="accent5" accent6="accent6" hlink="hlink" folHlink="folHlink"/>
  <p:sldLayoutIdLst>
    <p:sldLayoutId id="2147483671" r:id="rId1"/>
    <p:sldLayoutId id="214748367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40.png"/><Relationship Id="rId3" Type="http://schemas.openxmlformats.org/officeDocument/2006/relationships/image" Target="../media/image33.png"/><Relationship Id="rId7" Type="http://schemas.openxmlformats.org/officeDocument/2006/relationships/image" Target="../media/image22.png"/><Relationship Id="rId12" Type="http://schemas.openxmlformats.org/officeDocument/2006/relationships/image" Target="../media/image39.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5.jpg"/><Relationship Id="rId11" Type="http://schemas.openxmlformats.org/officeDocument/2006/relationships/image" Target="../media/image38.jpeg"/><Relationship Id="rId5" Type="http://schemas.openxmlformats.org/officeDocument/2006/relationships/image" Target="../media/image34.png"/><Relationship Id="rId15" Type="http://schemas.openxmlformats.org/officeDocument/2006/relationships/image" Target="../media/image8.svg"/><Relationship Id="rId10" Type="http://schemas.openxmlformats.org/officeDocument/2006/relationships/image" Target="../media/image37.jpeg"/><Relationship Id="rId4" Type="http://schemas.openxmlformats.org/officeDocument/2006/relationships/image" Target="../media/image6.jpg"/><Relationship Id="rId9" Type="http://schemas.openxmlformats.org/officeDocument/2006/relationships/image" Target="../media/image36.jpeg"/><Relationship Id="rId1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zh.wikipedia.org/zh-hant/File:Red_question_mark.svg" TargetMode="External"/><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jp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g"/><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g"/><Relationship Id="rId1" Type="http://schemas.openxmlformats.org/officeDocument/2006/relationships/slideLayout" Target="../slideLayouts/slideLayout3.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8C6603F-AEB9-694C-27A5-5F90CDFE9BDF}"/>
              </a:ext>
            </a:extLst>
          </p:cNvPr>
          <p:cNvSpPr txBox="1"/>
          <p:nvPr/>
        </p:nvSpPr>
        <p:spPr>
          <a:xfrm>
            <a:off x="5635752" y="2156447"/>
            <a:ext cx="6556248" cy="1446550"/>
          </a:xfrm>
          <a:prstGeom prst="rect">
            <a:avLst/>
          </a:prstGeom>
          <a:solidFill>
            <a:schemeClr val="bg1"/>
          </a:solidFill>
        </p:spPr>
        <p:txBody>
          <a:bodyPr wrap="square" rtlCol="0" anchor="b">
            <a:spAutoFit/>
          </a:bodyPr>
          <a:lstStyle/>
          <a:p>
            <a:r>
              <a:rPr lang="en-GB" sz="6000" b="1" dirty="0" err="1">
                <a:solidFill>
                  <a:srgbClr val="FF0000"/>
                </a:solidFill>
                <a:latin typeface="Arial Nova" panose="020B0504020202020204" pitchFamily="34" charset="0"/>
                <a:cs typeface="Arial Bold" panose="020B0704020202020204" pitchFamily="34" charset="0"/>
              </a:rPr>
              <a:t>KnifeSavers</a:t>
            </a:r>
            <a:r>
              <a:rPr lang="en-GB" sz="6000" b="1" dirty="0">
                <a:solidFill>
                  <a:srgbClr val="FF0000"/>
                </a:solidFill>
                <a:latin typeface="Arial Nova" panose="020B0504020202020204" pitchFamily="34" charset="0"/>
              </a:rPr>
              <a:t>™ </a:t>
            </a:r>
          </a:p>
          <a:p>
            <a:r>
              <a:rPr lang="en-GB" sz="2800" b="1" dirty="0">
                <a:solidFill>
                  <a:srgbClr val="FF0000"/>
                </a:solidFill>
                <a:latin typeface="Arial Nova" panose="020B0504020202020204" pitchFamily="34" charset="0"/>
              </a:rPr>
              <a:t>Bleeding Control Education</a:t>
            </a:r>
          </a:p>
        </p:txBody>
      </p:sp>
      <p:sp>
        <p:nvSpPr>
          <p:cNvPr id="8" name="TextBox 7">
            <a:extLst>
              <a:ext uri="{FF2B5EF4-FFF2-40B4-BE49-F238E27FC236}">
                <a16:creationId xmlns:a16="http://schemas.microsoft.com/office/drawing/2014/main" id="{C465D485-E920-695A-267C-CE40A747B0CB}"/>
              </a:ext>
            </a:extLst>
          </p:cNvPr>
          <p:cNvSpPr txBox="1"/>
          <p:nvPr/>
        </p:nvSpPr>
        <p:spPr>
          <a:xfrm>
            <a:off x="5635752" y="3606184"/>
            <a:ext cx="6556248" cy="461665"/>
          </a:xfrm>
          <a:prstGeom prst="rect">
            <a:avLst/>
          </a:prstGeom>
          <a:solidFill>
            <a:schemeClr val="bg1"/>
          </a:solidFill>
        </p:spPr>
        <p:txBody>
          <a:bodyPr wrap="square" rtlCol="0">
            <a:spAutoFit/>
          </a:bodyPr>
          <a:lstStyle/>
          <a:p>
            <a:r>
              <a:rPr lang="en-GB" sz="2400" b="1" dirty="0">
                <a:latin typeface="Arial Nova" panose="020B0504020202020204" pitchFamily="34" charset="0"/>
              </a:rPr>
              <a:t>Dr Nicole Russell</a:t>
            </a:r>
          </a:p>
        </p:txBody>
      </p:sp>
      <p:sp>
        <p:nvSpPr>
          <p:cNvPr id="9" name="TextBox 8">
            <a:extLst>
              <a:ext uri="{FF2B5EF4-FFF2-40B4-BE49-F238E27FC236}">
                <a16:creationId xmlns:a16="http://schemas.microsoft.com/office/drawing/2014/main" id="{E3E6049C-D740-AA73-7377-6437EE7C71EC}"/>
              </a:ext>
            </a:extLst>
          </p:cNvPr>
          <p:cNvSpPr txBox="1"/>
          <p:nvPr/>
        </p:nvSpPr>
        <p:spPr>
          <a:xfrm>
            <a:off x="5635752" y="4188430"/>
            <a:ext cx="6556248" cy="830997"/>
          </a:xfrm>
          <a:prstGeom prst="rect">
            <a:avLst/>
          </a:prstGeom>
          <a:solidFill>
            <a:schemeClr val="bg1"/>
          </a:solidFill>
        </p:spPr>
        <p:txBody>
          <a:bodyPr wrap="square" rtlCol="0">
            <a:spAutoFit/>
          </a:bodyPr>
          <a:lstStyle/>
          <a:p>
            <a:r>
              <a:rPr lang="en-GB" sz="2400" dirty="0">
                <a:latin typeface="Arial Nova" panose="020B0504020202020204" pitchFamily="34" charset="0"/>
              </a:rPr>
              <a:t>Co-Director </a:t>
            </a:r>
            <a:r>
              <a:rPr lang="en-GB" sz="2400" dirty="0" err="1">
                <a:latin typeface="Arial Nova" panose="020B0504020202020204" pitchFamily="34" charset="0"/>
              </a:rPr>
              <a:t>KnifeSavers</a:t>
            </a:r>
            <a:br>
              <a:rPr lang="en-GB" sz="2400" dirty="0">
                <a:latin typeface="Arial Nova" panose="020B0504020202020204" pitchFamily="34" charset="0"/>
              </a:rPr>
            </a:br>
            <a:r>
              <a:rPr lang="en-GB" sz="2400" dirty="0">
                <a:latin typeface="Arial Nova" panose="020B0504020202020204" pitchFamily="34" charset="0"/>
              </a:rPr>
              <a:t>ED Consultant Whiston Hospital</a:t>
            </a:r>
          </a:p>
        </p:txBody>
      </p:sp>
      <p:pic>
        <p:nvPicPr>
          <p:cNvPr id="10" name="Picture 9">
            <a:extLst>
              <a:ext uri="{FF2B5EF4-FFF2-40B4-BE49-F238E27FC236}">
                <a16:creationId xmlns:a16="http://schemas.microsoft.com/office/drawing/2014/main" id="{9916DE67-5FAF-37C3-8A0F-84AA7C478F6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16568" r="16568"/>
          <a:stretch/>
        </p:blipFill>
        <p:spPr>
          <a:xfrm>
            <a:off x="1689665" y="1551987"/>
            <a:ext cx="3483280" cy="3483280"/>
          </a:xfrm>
          <a:prstGeom prst="ellipse">
            <a:avLst/>
          </a:prstGeom>
          <a:ln w="76200">
            <a:noFill/>
          </a:ln>
        </p:spPr>
      </p:pic>
      <p:pic>
        <p:nvPicPr>
          <p:cNvPr id="6" name="Picture 5" descr="A black background with white spots&#10;&#10;Description automatically generated">
            <a:extLst>
              <a:ext uri="{FF2B5EF4-FFF2-40B4-BE49-F238E27FC236}">
                <a16:creationId xmlns:a16="http://schemas.microsoft.com/office/drawing/2014/main" id="{CB65F2BE-5E20-DF05-531F-76788F52F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51" y="506435"/>
            <a:ext cx="2939297" cy="484166"/>
          </a:xfrm>
          <a:prstGeom prst="rect">
            <a:avLst/>
          </a:prstGeom>
        </p:spPr>
      </p:pic>
      <p:pic>
        <p:nvPicPr>
          <p:cNvPr id="2" name="Picture 1" descr="A logo with text on it&#10;&#10;Description automatically generated">
            <a:extLst>
              <a:ext uri="{FF2B5EF4-FFF2-40B4-BE49-F238E27FC236}">
                <a16:creationId xmlns:a16="http://schemas.microsoft.com/office/drawing/2014/main" id="{267E05AC-B42F-690A-B465-EBCED4BEE8F6}"/>
              </a:ext>
            </a:extLst>
          </p:cNvPr>
          <p:cNvPicPr>
            <a:picLocks noChangeAspect="1"/>
          </p:cNvPicPr>
          <p:nvPr/>
        </p:nvPicPr>
        <p:blipFill>
          <a:blip r:embed="rId4"/>
          <a:stretch>
            <a:fillRect/>
          </a:stretch>
        </p:blipFill>
        <p:spPr>
          <a:xfrm>
            <a:off x="6191517" y="5433663"/>
            <a:ext cx="2489496" cy="1260504"/>
          </a:xfrm>
          <a:prstGeom prst="rect">
            <a:avLst/>
          </a:prstGeom>
        </p:spPr>
      </p:pic>
      <p:pic>
        <p:nvPicPr>
          <p:cNvPr id="3" name="Graphic 2">
            <a:extLst>
              <a:ext uri="{FF2B5EF4-FFF2-40B4-BE49-F238E27FC236}">
                <a16:creationId xmlns:a16="http://schemas.microsoft.com/office/drawing/2014/main" id="{BB8F7FA0-5E0C-58B2-1FE7-329E1E5A4B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57402" y="5537604"/>
            <a:ext cx="2359054" cy="1156563"/>
          </a:xfrm>
          <a:prstGeom prst="rect">
            <a:avLst/>
          </a:prstGeom>
        </p:spPr>
      </p:pic>
    </p:spTree>
    <p:extLst>
      <p:ext uri="{BB962C8B-B14F-4D97-AF65-F5344CB8AC3E}">
        <p14:creationId xmlns:p14="http://schemas.microsoft.com/office/powerpoint/2010/main" val="471775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A00B72-1B1E-3C41-8CA3-7B871A396EA0}"/>
              </a:ext>
            </a:extLst>
          </p:cNvPr>
          <p:cNvSpPr/>
          <p:nvPr/>
        </p:nvSpPr>
        <p:spPr>
          <a:xfrm>
            <a:off x="700088" y="5357813"/>
            <a:ext cx="3214687" cy="80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panose="020B0504020202020204" pitchFamily="34" charset="0"/>
            </a:endParaRPr>
          </a:p>
        </p:txBody>
      </p:sp>
      <p:pic>
        <p:nvPicPr>
          <p:cNvPr id="2" name="Picture 1">
            <a:extLst>
              <a:ext uri="{FF2B5EF4-FFF2-40B4-BE49-F238E27FC236}">
                <a16:creationId xmlns:a16="http://schemas.microsoft.com/office/drawing/2014/main" id="{E7E3D41D-71DA-B7C5-DC69-7334963A3762}"/>
              </a:ext>
            </a:extLst>
          </p:cNvPr>
          <p:cNvPicPr>
            <a:picLocks noChangeAspect="1"/>
          </p:cNvPicPr>
          <p:nvPr/>
        </p:nvPicPr>
        <p:blipFill>
          <a:blip r:embed="rId2"/>
          <a:stretch>
            <a:fillRect/>
          </a:stretch>
        </p:blipFill>
        <p:spPr>
          <a:xfrm>
            <a:off x="1164771" y="2261425"/>
            <a:ext cx="2471057" cy="2335149"/>
          </a:xfrm>
          <a:prstGeom prst="rect">
            <a:avLst/>
          </a:prstGeom>
        </p:spPr>
      </p:pic>
      <p:pic>
        <p:nvPicPr>
          <p:cNvPr id="5" name="Picture 2" descr="Trauma Dressing Pad - 10cm x 18cm - with Bandage | Kays Medical">
            <a:extLst>
              <a:ext uri="{FF2B5EF4-FFF2-40B4-BE49-F238E27FC236}">
                <a16:creationId xmlns:a16="http://schemas.microsoft.com/office/drawing/2014/main" id="{B8E80BC6-E308-8EB0-0CFC-A42BBE3BB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6253" y="1939252"/>
            <a:ext cx="2979494" cy="29794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313EA34-D3CD-92E7-2A8D-2A25957F2B9D}"/>
              </a:ext>
            </a:extLst>
          </p:cNvPr>
          <p:cNvPicPr>
            <a:picLocks noChangeAspect="1"/>
          </p:cNvPicPr>
          <p:nvPr/>
        </p:nvPicPr>
        <p:blipFill rotWithShape="1">
          <a:blip r:embed="rId4"/>
          <a:srcRect t="7278" r="1" b="16188"/>
          <a:stretch/>
        </p:blipFill>
        <p:spPr>
          <a:xfrm>
            <a:off x="7805057" y="2645228"/>
            <a:ext cx="4076835" cy="2082731"/>
          </a:xfrm>
          <a:prstGeom prst="rect">
            <a:avLst/>
          </a:prstGeom>
        </p:spPr>
      </p:pic>
      <p:sp>
        <p:nvSpPr>
          <p:cNvPr id="7" name="TextBox 6">
            <a:extLst>
              <a:ext uri="{FF2B5EF4-FFF2-40B4-BE49-F238E27FC236}">
                <a16:creationId xmlns:a16="http://schemas.microsoft.com/office/drawing/2014/main" id="{B6B19773-D4DC-6E3E-D13F-E39DE0E0AB2B}"/>
              </a:ext>
            </a:extLst>
          </p:cNvPr>
          <p:cNvSpPr txBox="1"/>
          <p:nvPr/>
        </p:nvSpPr>
        <p:spPr>
          <a:xfrm>
            <a:off x="1429657" y="1111364"/>
            <a:ext cx="1244600" cy="769441"/>
          </a:xfrm>
          <a:prstGeom prst="rect">
            <a:avLst/>
          </a:prstGeom>
          <a:noFill/>
        </p:spPr>
        <p:txBody>
          <a:bodyPr wrap="square" rtlCol="0">
            <a:spAutoFit/>
          </a:bodyPr>
          <a:lstStyle/>
          <a:p>
            <a:pPr algn="r"/>
            <a:r>
              <a:rPr lang="en-US" sz="4400" dirty="0">
                <a:latin typeface="Arial Nova" panose="020B0504020202020204" pitchFamily="34" charset="0"/>
                <a:cs typeface="Arial" panose="020B0604020202020204" pitchFamily="34" charset="0"/>
              </a:rPr>
              <a:t>1</a:t>
            </a:r>
          </a:p>
        </p:txBody>
      </p:sp>
      <p:sp>
        <p:nvSpPr>
          <p:cNvPr id="8" name="TextBox 7">
            <a:extLst>
              <a:ext uri="{FF2B5EF4-FFF2-40B4-BE49-F238E27FC236}">
                <a16:creationId xmlns:a16="http://schemas.microsoft.com/office/drawing/2014/main" id="{8194345D-5CFD-B02A-6834-5B5D4E4D29FE}"/>
              </a:ext>
            </a:extLst>
          </p:cNvPr>
          <p:cNvSpPr txBox="1"/>
          <p:nvPr/>
        </p:nvSpPr>
        <p:spPr>
          <a:xfrm>
            <a:off x="5065485" y="1169811"/>
            <a:ext cx="1244600" cy="769441"/>
          </a:xfrm>
          <a:prstGeom prst="rect">
            <a:avLst/>
          </a:prstGeom>
          <a:noFill/>
        </p:spPr>
        <p:txBody>
          <a:bodyPr wrap="square" rtlCol="0">
            <a:spAutoFit/>
          </a:bodyPr>
          <a:lstStyle/>
          <a:p>
            <a:pPr algn="r"/>
            <a:r>
              <a:rPr lang="en-US" sz="4400" dirty="0">
                <a:latin typeface="Arial Nova" panose="020B0504020202020204" pitchFamily="34" charset="0"/>
                <a:cs typeface="Arial" panose="020B0604020202020204" pitchFamily="34" charset="0"/>
              </a:rPr>
              <a:t>2</a:t>
            </a:r>
          </a:p>
        </p:txBody>
      </p:sp>
      <p:sp>
        <p:nvSpPr>
          <p:cNvPr id="9" name="TextBox 8">
            <a:extLst>
              <a:ext uri="{FF2B5EF4-FFF2-40B4-BE49-F238E27FC236}">
                <a16:creationId xmlns:a16="http://schemas.microsoft.com/office/drawing/2014/main" id="{6B79AF6E-5C24-F1E3-D0D0-AC5AA8F80896}"/>
              </a:ext>
            </a:extLst>
          </p:cNvPr>
          <p:cNvSpPr txBox="1"/>
          <p:nvPr/>
        </p:nvSpPr>
        <p:spPr>
          <a:xfrm>
            <a:off x="8732375" y="1169811"/>
            <a:ext cx="1244600" cy="769441"/>
          </a:xfrm>
          <a:prstGeom prst="rect">
            <a:avLst/>
          </a:prstGeom>
          <a:noFill/>
        </p:spPr>
        <p:txBody>
          <a:bodyPr wrap="square" rtlCol="0">
            <a:spAutoFit/>
          </a:bodyPr>
          <a:lstStyle/>
          <a:p>
            <a:pPr algn="r"/>
            <a:r>
              <a:rPr lang="en-US" sz="4400" dirty="0">
                <a:latin typeface="Arial Nova" panose="020B0504020202020204" pitchFamily="34" charset="0"/>
                <a:cs typeface="Arial" panose="020B0604020202020204" pitchFamily="34" charset="0"/>
              </a:rPr>
              <a:t>3</a:t>
            </a:r>
          </a:p>
        </p:txBody>
      </p:sp>
      <p:pic>
        <p:nvPicPr>
          <p:cNvPr id="3" name="Picture 2" descr="A black background with white spots&#10;&#10;Description automatically generated">
            <a:extLst>
              <a:ext uri="{FF2B5EF4-FFF2-40B4-BE49-F238E27FC236}">
                <a16:creationId xmlns:a16="http://schemas.microsoft.com/office/drawing/2014/main" id="{56CDA85D-B63E-48AA-0E89-DAE91882FB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2291" y="6227685"/>
            <a:ext cx="2958005" cy="487248"/>
          </a:xfrm>
          <a:prstGeom prst="rect">
            <a:avLst/>
          </a:prstGeom>
        </p:spPr>
      </p:pic>
    </p:spTree>
    <p:extLst>
      <p:ext uri="{BB962C8B-B14F-4D97-AF65-F5344CB8AC3E}">
        <p14:creationId xmlns:p14="http://schemas.microsoft.com/office/powerpoint/2010/main" val="389481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0643CC5-893A-79E2-5A77-D284F79F596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326E4E8-15E4-6EBE-270F-C085201FDCF6}"/>
              </a:ext>
            </a:extLst>
          </p:cNvPr>
          <p:cNvSpPr txBox="1"/>
          <p:nvPr/>
        </p:nvSpPr>
        <p:spPr>
          <a:xfrm>
            <a:off x="335972" y="291444"/>
            <a:ext cx="6556248" cy="830997"/>
          </a:xfrm>
          <a:prstGeom prst="rect">
            <a:avLst/>
          </a:prstGeom>
          <a:solidFill>
            <a:schemeClr val="bg1"/>
          </a:solidFill>
        </p:spPr>
        <p:txBody>
          <a:bodyPr wrap="square" rtlCol="0">
            <a:spAutoFit/>
          </a:bodyPr>
          <a:lstStyle/>
          <a:p>
            <a:r>
              <a:rPr lang="en-GB" sz="4800" b="1" dirty="0">
                <a:solidFill>
                  <a:srgbClr val="FF0000"/>
                </a:solidFill>
                <a:latin typeface="Arial Nova" panose="020B0504020202020204" pitchFamily="34" charset="0"/>
              </a:rPr>
              <a:t>Awareness</a:t>
            </a:r>
          </a:p>
        </p:txBody>
      </p:sp>
      <p:pic>
        <p:nvPicPr>
          <p:cNvPr id="6" name="Google Shape;110;p4">
            <a:extLst>
              <a:ext uri="{FF2B5EF4-FFF2-40B4-BE49-F238E27FC236}">
                <a16:creationId xmlns:a16="http://schemas.microsoft.com/office/drawing/2014/main" id="{0E4C70AD-12D3-57F0-7784-06CCDB7F1F46}"/>
              </a:ext>
            </a:extLst>
          </p:cNvPr>
          <p:cNvPicPr preferRelativeResize="0"/>
          <p:nvPr/>
        </p:nvPicPr>
        <p:blipFill rotWithShape="1">
          <a:blip r:embed="rId2"/>
          <a:srcRect l="73426" r="-1"/>
          <a:stretch/>
        </p:blipFill>
        <p:spPr>
          <a:xfrm>
            <a:off x="1252565" y="1521330"/>
            <a:ext cx="2720722" cy="4342189"/>
          </a:xfrm>
          <a:prstGeom prst="rect">
            <a:avLst/>
          </a:prstGeom>
          <a:noFill/>
        </p:spPr>
      </p:pic>
      <p:pic>
        <p:nvPicPr>
          <p:cNvPr id="11" name="Google Shape;200;p16">
            <a:extLst>
              <a:ext uri="{FF2B5EF4-FFF2-40B4-BE49-F238E27FC236}">
                <a16:creationId xmlns:a16="http://schemas.microsoft.com/office/drawing/2014/main" id="{8415351D-5543-D1F6-756A-8B19BC88A102}"/>
              </a:ext>
            </a:extLst>
          </p:cNvPr>
          <p:cNvPicPr preferRelativeResize="0"/>
          <p:nvPr/>
        </p:nvPicPr>
        <p:blipFill rotWithShape="1">
          <a:blip r:embed="rId3"/>
          <a:srcRect r="1270" b="-1"/>
          <a:stretch/>
        </p:blipFill>
        <p:spPr>
          <a:xfrm>
            <a:off x="5807503" y="2070257"/>
            <a:ext cx="4524473" cy="2810997"/>
          </a:xfrm>
          <a:prstGeom prst="rect">
            <a:avLst/>
          </a:prstGeom>
          <a:noFill/>
        </p:spPr>
      </p:pic>
      <p:pic>
        <p:nvPicPr>
          <p:cNvPr id="3" name="Picture 2" descr="A black background with white spots&#10;&#10;Description automatically generated">
            <a:extLst>
              <a:ext uri="{FF2B5EF4-FFF2-40B4-BE49-F238E27FC236}">
                <a16:creationId xmlns:a16="http://schemas.microsoft.com/office/drawing/2014/main" id="{0DDA773E-EC14-D3A9-188F-C39184534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2291" y="6227685"/>
            <a:ext cx="2958005" cy="487248"/>
          </a:xfrm>
          <a:prstGeom prst="rect">
            <a:avLst/>
          </a:prstGeom>
        </p:spPr>
      </p:pic>
    </p:spTree>
    <p:extLst>
      <p:ext uri="{BB962C8B-B14F-4D97-AF65-F5344CB8AC3E}">
        <p14:creationId xmlns:p14="http://schemas.microsoft.com/office/powerpoint/2010/main" val="1725888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52B5768-A594-0407-FDC6-940552EFA90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66ADCEF-B3A0-24F5-D025-0499BAD6DD29}"/>
              </a:ext>
            </a:extLst>
          </p:cNvPr>
          <p:cNvSpPr txBox="1"/>
          <p:nvPr/>
        </p:nvSpPr>
        <p:spPr>
          <a:xfrm>
            <a:off x="335972" y="291444"/>
            <a:ext cx="6556248" cy="830997"/>
          </a:xfrm>
          <a:prstGeom prst="rect">
            <a:avLst/>
          </a:prstGeom>
          <a:solidFill>
            <a:schemeClr val="bg1"/>
          </a:solidFill>
        </p:spPr>
        <p:txBody>
          <a:bodyPr wrap="square" rtlCol="0">
            <a:spAutoFit/>
          </a:bodyPr>
          <a:lstStyle/>
          <a:p>
            <a:r>
              <a:rPr lang="en-GB" sz="4800" b="1" dirty="0">
                <a:solidFill>
                  <a:srgbClr val="FF0000"/>
                </a:solidFill>
                <a:latin typeface="Arial Nova" panose="020B0504020202020204" pitchFamily="34" charset="0"/>
              </a:rPr>
              <a:t>Awareness</a:t>
            </a:r>
          </a:p>
        </p:txBody>
      </p:sp>
      <p:pic>
        <p:nvPicPr>
          <p:cNvPr id="3" name="Picture 2" descr="A group of people holding signs in a building&#10;&#10;Description automatically generated">
            <a:extLst>
              <a:ext uri="{FF2B5EF4-FFF2-40B4-BE49-F238E27FC236}">
                <a16:creationId xmlns:a16="http://schemas.microsoft.com/office/drawing/2014/main" id="{69CE27AB-4347-D1CF-7765-009235C2AF23}"/>
              </a:ext>
            </a:extLst>
          </p:cNvPr>
          <p:cNvPicPr>
            <a:picLocks noChangeAspect="1"/>
          </p:cNvPicPr>
          <p:nvPr/>
        </p:nvPicPr>
        <p:blipFill rotWithShape="1">
          <a:blip r:embed="rId2"/>
          <a:srcRect t="3694" r="1" b="988"/>
          <a:stretch/>
        </p:blipFill>
        <p:spPr>
          <a:xfrm>
            <a:off x="2852057" y="1468982"/>
            <a:ext cx="6015569" cy="4300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black background with white spots&#10;&#10;Description automatically generated">
            <a:extLst>
              <a:ext uri="{FF2B5EF4-FFF2-40B4-BE49-F238E27FC236}">
                <a16:creationId xmlns:a16="http://schemas.microsoft.com/office/drawing/2014/main" id="{57A8DF6E-F671-DDC4-6556-4D697552D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2291" y="6227685"/>
            <a:ext cx="2958005" cy="487248"/>
          </a:xfrm>
          <a:prstGeom prst="rect">
            <a:avLst/>
          </a:prstGeom>
        </p:spPr>
      </p:pic>
    </p:spTree>
    <p:extLst>
      <p:ext uri="{BB962C8B-B14F-4D97-AF65-F5344CB8AC3E}">
        <p14:creationId xmlns:p14="http://schemas.microsoft.com/office/powerpoint/2010/main" val="906759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BC4A9BB-3ADA-99E9-2CAF-F076A60ED0B0}"/>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87C3E85A-A60C-3364-C065-9C86F929A113}"/>
              </a:ext>
            </a:extLst>
          </p:cNvPr>
          <p:cNvPicPr>
            <a:picLocks noChangeAspect="1"/>
          </p:cNvPicPr>
          <p:nvPr/>
        </p:nvPicPr>
        <p:blipFill>
          <a:blip r:embed="rId2"/>
          <a:stretch>
            <a:fillRect/>
          </a:stretch>
        </p:blipFill>
        <p:spPr>
          <a:xfrm>
            <a:off x="765537" y="426308"/>
            <a:ext cx="4286250" cy="1524000"/>
          </a:xfrm>
          <a:prstGeom prst="rect">
            <a:avLst/>
          </a:prstGeom>
        </p:spPr>
      </p:pic>
      <p:pic>
        <p:nvPicPr>
          <p:cNvPr id="3" name="Picture 2" descr="A close-up of a logo&#10;&#10;Description automatically generated">
            <a:extLst>
              <a:ext uri="{FF2B5EF4-FFF2-40B4-BE49-F238E27FC236}">
                <a16:creationId xmlns:a16="http://schemas.microsoft.com/office/drawing/2014/main" id="{4901505E-304D-3DCA-DE02-616D6967D2DF}"/>
              </a:ext>
            </a:extLst>
          </p:cNvPr>
          <p:cNvPicPr>
            <a:picLocks noChangeAspect="1"/>
          </p:cNvPicPr>
          <p:nvPr/>
        </p:nvPicPr>
        <p:blipFill>
          <a:blip r:embed="rId3"/>
          <a:stretch>
            <a:fillRect/>
          </a:stretch>
        </p:blipFill>
        <p:spPr>
          <a:xfrm>
            <a:off x="1338358" y="3050041"/>
            <a:ext cx="3760299" cy="2638374"/>
          </a:xfrm>
          <a:prstGeom prst="rect">
            <a:avLst/>
          </a:prstGeom>
        </p:spPr>
      </p:pic>
      <p:pic>
        <p:nvPicPr>
          <p:cNvPr id="4" name="Picture 3" descr="A logo with text on it&#10;&#10;Description automatically generated">
            <a:extLst>
              <a:ext uri="{FF2B5EF4-FFF2-40B4-BE49-F238E27FC236}">
                <a16:creationId xmlns:a16="http://schemas.microsoft.com/office/drawing/2014/main" id="{90CAC980-C24C-77C3-361E-5F1B190C3569}"/>
              </a:ext>
            </a:extLst>
          </p:cNvPr>
          <p:cNvPicPr>
            <a:picLocks noChangeAspect="1"/>
          </p:cNvPicPr>
          <p:nvPr/>
        </p:nvPicPr>
        <p:blipFill>
          <a:blip r:embed="rId4"/>
          <a:stretch>
            <a:fillRect/>
          </a:stretch>
        </p:blipFill>
        <p:spPr>
          <a:xfrm>
            <a:off x="5757844" y="1490114"/>
            <a:ext cx="3009900" cy="1524000"/>
          </a:xfrm>
          <a:prstGeom prst="rect">
            <a:avLst/>
          </a:prstGeom>
        </p:spPr>
      </p:pic>
      <p:pic>
        <p:nvPicPr>
          <p:cNvPr id="5" name="Picture 4" descr="A black and red logo&#10;&#10;Description automatically generated">
            <a:extLst>
              <a:ext uri="{FF2B5EF4-FFF2-40B4-BE49-F238E27FC236}">
                <a16:creationId xmlns:a16="http://schemas.microsoft.com/office/drawing/2014/main" id="{7493AA61-6CC5-3293-771D-B8991D4F261E}"/>
              </a:ext>
            </a:extLst>
          </p:cNvPr>
          <p:cNvPicPr>
            <a:picLocks noChangeAspect="1"/>
          </p:cNvPicPr>
          <p:nvPr/>
        </p:nvPicPr>
        <p:blipFill>
          <a:blip r:embed="rId5"/>
          <a:stretch>
            <a:fillRect/>
          </a:stretch>
        </p:blipFill>
        <p:spPr>
          <a:xfrm>
            <a:off x="1566865" y="4890439"/>
            <a:ext cx="3484922" cy="1488177"/>
          </a:xfrm>
          <a:prstGeom prst="rect">
            <a:avLst/>
          </a:prstGeom>
        </p:spPr>
      </p:pic>
      <p:pic>
        <p:nvPicPr>
          <p:cNvPr id="6" name="Picture 5" descr="A black and white hand in a heart shape&#10;&#10;Description automatically generated">
            <a:extLst>
              <a:ext uri="{FF2B5EF4-FFF2-40B4-BE49-F238E27FC236}">
                <a16:creationId xmlns:a16="http://schemas.microsoft.com/office/drawing/2014/main" id="{0E43DC9F-8CDB-DD3B-670D-2E6BA74937DF}"/>
              </a:ext>
            </a:extLst>
          </p:cNvPr>
          <p:cNvPicPr>
            <a:picLocks noChangeAspect="1"/>
          </p:cNvPicPr>
          <p:nvPr/>
        </p:nvPicPr>
        <p:blipFill>
          <a:blip r:embed="rId6"/>
          <a:stretch>
            <a:fillRect/>
          </a:stretch>
        </p:blipFill>
        <p:spPr>
          <a:xfrm>
            <a:off x="9243296" y="479384"/>
            <a:ext cx="2375636" cy="2084284"/>
          </a:xfrm>
          <a:prstGeom prst="rect">
            <a:avLst/>
          </a:prstGeom>
        </p:spPr>
      </p:pic>
      <p:pic>
        <p:nvPicPr>
          <p:cNvPr id="8" name="Picture 7" descr="A red and white logo&#10;&#10;Description automatically generated">
            <a:extLst>
              <a:ext uri="{FF2B5EF4-FFF2-40B4-BE49-F238E27FC236}">
                <a16:creationId xmlns:a16="http://schemas.microsoft.com/office/drawing/2014/main" id="{746A7D36-61BD-2983-34F3-0A4E4162A3F4}"/>
              </a:ext>
            </a:extLst>
          </p:cNvPr>
          <p:cNvPicPr>
            <a:picLocks noChangeAspect="1"/>
          </p:cNvPicPr>
          <p:nvPr/>
        </p:nvPicPr>
        <p:blipFill>
          <a:blip r:embed="rId7"/>
          <a:stretch>
            <a:fillRect/>
          </a:stretch>
        </p:blipFill>
        <p:spPr>
          <a:xfrm>
            <a:off x="888981" y="1526041"/>
            <a:ext cx="4517166" cy="2348815"/>
          </a:xfrm>
          <a:prstGeom prst="rect">
            <a:avLst/>
          </a:prstGeom>
        </p:spPr>
      </p:pic>
      <p:pic>
        <p:nvPicPr>
          <p:cNvPr id="10" name="Picture 9" descr="A black text on a white background&#10;&#10;Description automatically generated">
            <a:extLst>
              <a:ext uri="{FF2B5EF4-FFF2-40B4-BE49-F238E27FC236}">
                <a16:creationId xmlns:a16="http://schemas.microsoft.com/office/drawing/2014/main" id="{9FF8143F-F627-F28B-726A-A51C3C6B69CC}"/>
              </a:ext>
            </a:extLst>
          </p:cNvPr>
          <p:cNvPicPr>
            <a:picLocks noChangeAspect="1"/>
          </p:cNvPicPr>
          <p:nvPr/>
        </p:nvPicPr>
        <p:blipFill>
          <a:blip r:embed="rId8"/>
          <a:stretch>
            <a:fillRect/>
          </a:stretch>
        </p:blipFill>
        <p:spPr>
          <a:xfrm>
            <a:off x="5113854" y="575554"/>
            <a:ext cx="3842795" cy="1009261"/>
          </a:xfrm>
          <a:prstGeom prst="rect">
            <a:avLst/>
          </a:prstGeom>
        </p:spPr>
      </p:pic>
      <p:pic>
        <p:nvPicPr>
          <p:cNvPr id="12" name="Picture 4">
            <a:extLst>
              <a:ext uri="{FF2B5EF4-FFF2-40B4-BE49-F238E27FC236}">
                <a16:creationId xmlns:a16="http://schemas.microsoft.com/office/drawing/2014/main" id="{BEDB3D43-F99B-5071-FB51-E05E7031AF4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7187" b="21348"/>
          <a:stretch/>
        </p:blipFill>
        <p:spPr bwMode="auto">
          <a:xfrm>
            <a:off x="8607636" y="2585060"/>
            <a:ext cx="3513421" cy="12135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in memory of colin mcginty">
            <a:extLst>
              <a:ext uri="{FF2B5EF4-FFF2-40B4-BE49-F238E27FC236}">
                <a16:creationId xmlns:a16="http://schemas.microsoft.com/office/drawing/2014/main" id="{6F1EAB95-DFB2-BA34-9797-27426062321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277" r="11803"/>
          <a:stretch/>
        </p:blipFill>
        <p:spPr bwMode="auto">
          <a:xfrm>
            <a:off x="8883013" y="3798658"/>
            <a:ext cx="2930554" cy="14058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Ava White Foundation">
            <a:extLst>
              <a:ext uri="{FF2B5EF4-FFF2-40B4-BE49-F238E27FC236}">
                <a16:creationId xmlns:a16="http://schemas.microsoft.com/office/drawing/2014/main" id="{96D72935-097E-0113-C58F-0E94907C61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63455" y="3749989"/>
            <a:ext cx="19431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ome | Perception Theatre | Liverpool">
            <a:extLst>
              <a:ext uri="{FF2B5EF4-FFF2-40B4-BE49-F238E27FC236}">
                <a16:creationId xmlns:a16="http://schemas.microsoft.com/office/drawing/2014/main" id="{CB543ACE-41CF-2305-0966-A60CBBEAD86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80294" y="5532667"/>
            <a:ext cx="1812009" cy="10147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black and white logo&#10;&#10;Description automatically generated">
            <a:extLst>
              <a:ext uri="{FF2B5EF4-FFF2-40B4-BE49-F238E27FC236}">
                <a16:creationId xmlns:a16="http://schemas.microsoft.com/office/drawing/2014/main" id="{0736AD04-EB2E-22E6-39EF-E42AC2B86EA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01360" y="4556287"/>
            <a:ext cx="1890374" cy="815224"/>
          </a:xfrm>
          <a:prstGeom prst="rect">
            <a:avLst/>
          </a:prstGeom>
        </p:spPr>
      </p:pic>
      <p:sp>
        <p:nvSpPr>
          <p:cNvPr id="7" name="AutoShape 2" descr="University Hospitals of Liverpool Group">
            <a:extLst>
              <a:ext uri="{FF2B5EF4-FFF2-40B4-BE49-F238E27FC236}">
                <a16:creationId xmlns:a16="http://schemas.microsoft.com/office/drawing/2014/main" id="{398D0A68-858E-5D64-5C1F-2ADC3739B9BF}"/>
              </a:ext>
            </a:extLst>
          </p:cNvPr>
          <p:cNvSpPr>
            <a:spLocks noChangeAspect="1" noChangeArrowheads="1"/>
          </p:cNvSpPr>
          <p:nvPr/>
        </p:nvSpPr>
        <p:spPr bwMode="auto">
          <a:xfrm>
            <a:off x="5943600" y="3276600"/>
            <a:ext cx="1712932" cy="171293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Graphic 12">
            <a:extLst>
              <a:ext uri="{FF2B5EF4-FFF2-40B4-BE49-F238E27FC236}">
                <a16:creationId xmlns:a16="http://schemas.microsoft.com/office/drawing/2014/main" id="{89805101-FDAF-4F2C-784E-E54B4685FD1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506555" y="5170167"/>
            <a:ext cx="3051295" cy="1495945"/>
          </a:xfrm>
          <a:prstGeom prst="rect">
            <a:avLst/>
          </a:prstGeom>
        </p:spPr>
      </p:pic>
    </p:spTree>
    <p:extLst>
      <p:ext uri="{BB962C8B-B14F-4D97-AF65-F5344CB8AC3E}">
        <p14:creationId xmlns:p14="http://schemas.microsoft.com/office/powerpoint/2010/main" val="918773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9178ACE-563F-0356-CEF4-04DC851EC96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A9C76B6-8CB9-8975-CBAD-8BBA2A858FE4}"/>
              </a:ext>
            </a:extLst>
          </p:cNvPr>
          <p:cNvSpPr txBox="1"/>
          <p:nvPr/>
        </p:nvSpPr>
        <p:spPr>
          <a:xfrm>
            <a:off x="335972" y="291444"/>
            <a:ext cx="6556248" cy="830997"/>
          </a:xfrm>
          <a:prstGeom prst="rect">
            <a:avLst/>
          </a:prstGeom>
          <a:solidFill>
            <a:schemeClr val="bg1"/>
          </a:solidFill>
        </p:spPr>
        <p:txBody>
          <a:bodyPr wrap="square" rtlCol="0">
            <a:spAutoFit/>
          </a:bodyPr>
          <a:lstStyle/>
          <a:p>
            <a:r>
              <a:rPr lang="en-GB" sz="4800" b="1" dirty="0">
                <a:solidFill>
                  <a:srgbClr val="FF0000"/>
                </a:solidFill>
                <a:latin typeface="Arial Nova" panose="020B0504020202020204" pitchFamily="34" charset="0"/>
              </a:rPr>
              <a:t>Is it worth it?</a:t>
            </a:r>
          </a:p>
        </p:txBody>
      </p:sp>
      <p:sp>
        <p:nvSpPr>
          <p:cNvPr id="3" name="Google Shape;212;p19">
            <a:extLst>
              <a:ext uri="{FF2B5EF4-FFF2-40B4-BE49-F238E27FC236}">
                <a16:creationId xmlns:a16="http://schemas.microsoft.com/office/drawing/2014/main" id="{B45FFD90-98B9-CAF2-C5D1-950FD299BA95}"/>
              </a:ext>
            </a:extLst>
          </p:cNvPr>
          <p:cNvSpPr txBox="1">
            <a:spLocks/>
          </p:cNvSpPr>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dk1"/>
              </a:buClr>
              <a:buSzPts val="2800"/>
              <a:buFont typeface="Arial" panose="020B0604020202020204" pitchFamily="34" charset="0"/>
              <a:buNone/>
            </a:pPr>
            <a:r>
              <a:rPr lang="en-US" dirty="0">
                <a:latin typeface="Arial Nova" panose="020B0504020202020204" pitchFamily="34" charset="0"/>
              </a:rPr>
              <a:t>ONS data suggests </a:t>
            </a:r>
            <a:r>
              <a:rPr lang="en-US" b="1" dirty="0">
                <a:latin typeface="Arial Nova" panose="020B0504020202020204" pitchFamily="34" charset="0"/>
              </a:rPr>
              <a:t>3888 </a:t>
            </a:r>
            <a:r>
              <a:rPr lang="en-US" dirty="0">
                <a:latin typeface="Arial Nova" panose="020B0504020202020204" pitchFamily="34" charset="0"/>
              </a:rPr>
              <a:t>hospital admissions in England and Wales for assault with sharp object in year 23/24 </a:t>
            </a:r>
          </a:p>
          <a:p>
            <a:pPr marL="0" indent="0">
              <a:buClr>
                <a:schemeClr val="dk1"/>
              </a:buClr>
              <a:buSzPts val="2800"/>
              <a:buFont typeface="Arial" panose="020B0604020202020204" pitchFamily="34" charset="0"/>
              <a:buNone/>
            </a:pPr>
            <a:endParaRPr lang="en-US" dirty="0">
              <a:latin typeface="Arial Nova" panose="020B0504020202020204" pitchFamily="34" charset="0"/>
            </a:endParaRPr>
          </a:p>
          <a:p>
            <a:pPr marL="0" indent="0">
              <a:buClr>
                <a:schemeClr val="dk1"/>
              </a:buClr>
              <a:buSzPts val="2800"/>
              <a:buFont typeface="Arial" panose="020B0604020202020204" pitchFamily="34" charset="0"/>
              <a:buNone/>
            </a:pPr>
            <a:endParaRPr lang="en-US" dirty="0">
              <a:latin typeface="Arial Nova" panose="020B0504020202020204" pitchFamily="34" charset="0"/>
            </a:endParaRPr>
          </a:p>
          <a:p>
            <a:pPr marL="0" indent="0" algn="ctr">
              <a:lnSpc>
                <a:spcPct val="115000"/>
              </a:lnSpc>
              <a:spcBef>
                <a:spcPts val="0"/>
              </a:spcBef>
              <a:buClr>
                <a:schemeClr val="dk1"/>
              </a:buClr>
              <a:buSzPts val="1100"/>
              <a:buFont typeface="Arial"/>
              <a:buNone/>
            </a:pPr>
            <a:r>
              <a:rPr lang="en-US" sz="2700" b="1" dirty="0">
                <a:solidFill>
                  <a:srgbClr val="FF0000"/>
                </a:solidFill>
                <a:latin typeface="Arial Nova" panose="020B0504020202020204" pitchFamily="34" charset="0"/>
              </a:rPr>
              <a:t>&gt;5500</a:t>
            </a:r>
            <a:r>
              <a:rPr lang="en-US" sz="2700" dirty="0">
                <a:latin typeface="Arial Nova" panose="020B0504020202020204" pitchFamily="34" charset="0"/>
              </a:rPr>
              <a:t> </a:t>
            </a:r>
            <a:r>
              <a:rPr lang="en-US" sz="2300" dirty="0">
                <a:latin typeface="Arial Nova" panose="020B0504020202020204" pitchFamily="34" charset="0"/>
              </a:rPr>
              <a:t>People Trained</a:t>
            </a:r>
          </a:p>
          <a:p>
            <a:pPr marL="0" indent="0" algn="ctr">
              <a:lnSpc>
                <a:spcPct val="115000"/>
              </a:lnSpc>
              <a:spcBef>
                <a:spcPts val="0"/>
              </a:spcBef>
              <a:buClr>
                <a:schemeClr val="dk1"/>
              </a:buClr>
              <a:buSzPts val="1100"/>
              <a:buFont typeface="Arial"/>
              <a:buNone/>
            </a:pPr>
            <a:r>
              <a:rPr lang="en-US" sz="2700" b="1" dirty="0">
                <a:solidFill>
                  <a:srgbClr val="FF0000"/>
                </a:solidFill>
                <a:latin typeface="Arial Nova" panose="020B0504020202020204" pitchFamily="34" charset="0"/>
              </a:rPr>
              <a:t>&gt;3000</a:t>
            </a:r>
            <a:r>
              <a:rPr lang="en-US" sz="2300" dirty="0">
                <a:latin typeface="Arial Nova" panose="020B0504020202020204" pitchFamily="34" charset="0"/>
              </a:rPr>
              <a:t> Bleeding Control Packs</a:t>
            </a:r>
          </a:p>
          <a:p>
            <a:pPr marL="0" indent="0" algn="ctr">
              <a:lnSpc>
                <a:spcPct val="115000"/>
              </a:lnSpc>
              <a:spcBef>
                <a:spcPts val="0"/>
              </a:spcBef>
              <a:buClr>
                <a:schemeClr val="dk1"/>
              </a:buClr>
              <a:buSzPts val="1100"/>
              <a:buFont typeface="Arial"/>
              <a:buNone/>
            </a:pPr>
            <a:r>
              <a:rPr lang="en-US" sz="2300" b="1" dirty="0">
                <a:solidFill>
                  <a:srgbClr val="FF0000"/>
                </a:solidFill>
                <a:latin typeface="Arial Nova" panose="020B0504020202020204" pitchFamily="34" charset="0"/>
              </a:rPr>
              <a:t>150 </a:t>
            </a:r>
            <a:r>
              <a:rPr lang="en-US" sz="2300" dirty="0">
                <a:latin typeface="Arial Nova" panose="020B0504020202020204" pitchFamily="34" charset="0"/>
              </a:rPr>
              <a:t>Bleeding control cabinets</a:t>
            </a:r>
          </a:p>
          <a:p>
            <a:pPr marL="0" indent="0" algn="ctr">
              <a:lnSpc>
                <a:spcPct val="115000"/>
              </a:lnSpc>
              <a:spcBef>
                <a:spcPts val="0"/>
              </a:spcBef>
              <a:buClr>
                <a:schemeClr val="dk1"/>
              </a:buClr>
              <a:buSzPts val="1100"/>
              <a:buFont typeface="Arial"/>
              <a:buNone/>
            </a:pPr>
            <a:r>
              <a:rPr lang="en-US" sz="2700" b="1" dirty="0">
                <a:solidFill>
                  <a:srgbClr val="FF0000"/>
                </a:solidFill>
                <a:latin typeface="Arial Nova" panose="020B0504020202020204" pitchFamily="34" charset="0"/>
              </a:rPr>
              <a:t>2000</a:t>
            </a:r>
            <a:r>
              <a:rPr lang="en-US" sz="2300" b="1" dirty="0">
                <a:solidFill>
                  <a:srgbClr val="FF0000"/>
                </a:solidFill>
                <a:latin typeface="Arial Nova" panose="020B0504020202020204" pitchFamily="34" charset="0"/>
              </a:rPr>
              <a:t> </a:t>
            </a:r>
            <a:r>
              <a:rPr lang="en-US" sz="2300" dirty="0">
                <a:latin typeface="Arial Nova" panose="020B0504020202020204" pitchFamily="34" charset="0"/>
              </a:rPr>
              <a:t>App Users</a:t>
            </a:r>
          </a:p>
          <a:p>
            <a:pPr marL="0" indent="0" algn="ctr">
              <a:lnSpc>
                <a:spcPct val="115000"/>
              </a:lnSpc>
              <a:spcBef>
                <a:spcPts val="0"/>
              </a:spcBef>
              <a:buClr>
                <a:schemeClr val="dk1"/>
              </a:buClr>
              <a:buSzPts val="1100"/>
              <a:buFont typeface="Arial"/>
              <a:buNone/>
            </a:pPr>
            <a:r>
              <a:rPr lang="en-US" sz="2700" b="1" dirty="0">
                <a:solidFill>
                  <a:srgbClr val="FF0000"/>
                </a:solidFill>
                <a:latin typeface="Arial Nova" panose="020B0504020202020204" pitchFamily="34" charset="0"/>
              </a:rPr>
              <a:t>150 </a:t>
            </a:r>
            <a:r>
              <a:rPr lang="en-US" sz="2300" dirty="0">
                <a:latin typeface="Arial Nova" panose="020B0504020202020204" pitchFamily="34" charset="0"/>
              </a:rPr>
              <a:t>HCP trainers</a:t>
            </a:r>
          </a:p>
          <a:p>
            <a:pPr marL="0" indent="0">
              <a:buClr>
                <a:schemeClr val="dk1"/>
              </a:buClr>
              <a:buSzPts val="2800"/>
              <a:buFont typeface="Arial" panose="020B0604020202020204" pitchFamily="34" charset="0"/>
              <a:buNone/>
            </a:pPr>
            <a:endParaRPr lang="en-US" dirty="0">
              <a:latin typeface="Arial Nova" panose="020B0504020202020204" pitchFamily="34" charset="0"/>
            </a:endParaRPr>
          </a:p>
          <a:p>
            <a:pPr indent="-50800">
              <a:buClr>
                <a:schemeClr val="dk1"/>
              </a:buClr>
              <a:buSzPts val="2800"/>
              <a:buFont typeface="Arial" panose="020B0604020202020204" pitchFamily="34" charset="0"/>
              <a:buNone/>
            </a:pPr>
            <a:endParaRPr lang="en-US" dirty="0">
              <a:latin typeface="Arial Nova" panose="020B0504020202020204" pitchFamily="34" charset="0"/>
            </a:endParaRPr>
          </a:p>
        </p:txBody>
      </p:sp>
      <p:pic>
        <p:nvPicPr>
          <p:cNvPr id="2" name="Picture 1" descr="A black background with white spots&#10;&#10;Description automatically generated">
            <a:extLst>
              <a:ext uri="{FF2B5EF4-FFF2-40B4-BE49-F238E27FC236}">
                <a16:creationId xmlns:a16="http://schemas.microsoft.com/office/drawing/2014/main" id="{006EB8AA-C139-44D1-3F7F-765443D71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2291" y="6227685"/>
            <a:ext cx="2958005" cy="487248"/>
          </a:xfrm>
          <a:prstGeom prst="rect">
            <a:avLst/>
          </a:prstGeom>
        </p:spPr>
      </p:pic>
    </p:spTree>
    <p:extLst>
      <p:ext uri="{BB962C8B-B14F-4D97-AF65-F5344CB8AC3E}">
        <p14:creationId xmlns:p14="http://schemas.microsoft.com/office/powerpoint/2010/main" val="664646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4A9E7EA-17A3-0E3A-4BC6-84B2F183B78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355D445-7A75-FF04-CE58-64A2CB6E2CBB}"/>
              </a:ext>
            </a:extLst>
          </p:cNvPr>
          <p:cNvSpPr txBox="1"/>
          <p:nvPr/>
        </p:nvSpPr>
        <p:spPr>
          <a:xfrm>
            <a:off x="335972" y="291444"/>
            <a:ext cx="6556248" cy="830997"/>
          </a:xfrm>
          <a:prstGeom prst="rect">
            <a:avLst/>
          </a:prstGeom>
          <a:solidFill>
            <a:schemeClr val="bg1"/>
          </a:solidFill>
        </p:spPr>
        <p:txBody>
          <a:bodyPr wrap="square" rtlCol="0">
            <a:spAutoFit/>
          </a:bodyPr>
          <a:lstStyle/>
          <a:p>
            <a:r>
              <a:rPr lang="en-GB" sz="4800" b="1" dirty="0">
                <a:solidFill>
                  <a:srgbClr val="FF0000"/>
                </a:solidFill>
                <a:latin typeface="Arial Nova" panose="020B0504020202020204" pitchFamily="34" charset="0"/>
              </a:rPr>
              <a:t>Is it worth it?</a:t>
            </a:r>
          </a:p>
        </p:txBody>
      </p:sp>
      <p:pic>
        <p:nvPicPr>
          <p:cNvPr id="4" name="Google Shape;218;p20">
            <a:extLst>
              <a:ext uri="{FF2B5EF4-FFF2-40B4-BE49-F238E27FC236}">
                <a16:creationId xmlns:a16="http://schemas.microsoft.com/office/drawing/2014/main" id="{1DD36948-9018-A41F-4A88-7996447CB69C}"/>
              </a:ext>
            </a:extLst>
          </p:cNvPr>
          <p:cNvPicPr preferRelativeResize="0"/>
          <p:nvPr/>
        </p:nvPicPr>
        <p:blipFill rotWithShape="1">
          <a:blip r:embed="rId2">
            <a:alphaModFix/>
          </a:blip>
          <a:srcRect/>
          <a:stretch/>
        </p:blipFill>
        <p:spPr>
          <a:xfrm>
            <a:off x="756791" y="1698171"/>
            <a:ext cx="5480723" cy="3847090"/>
          </a:xfrm>
          <a:prstGeom prst="rect">
            <a:avLst/>
          </a:prstGeom>
          <a:noFill/>
          <a:ln>
            <a:noFill/>
          </a:ln>
        </p:spPr>
      </p:pic>
      <p:pic>
        <p:nvPicPr>
          <p:cNvPr id="5" name="Google Shape;219;p20" descr="Graphical user interface, text, application, chat or text message&#10;&#10;Description automatically generated">
            <a:extLst>
              <a:ext uri="{FF2B5EF4-FFF2-40B4-BE49-F238E27FC236}">
                <a16:creationId xmlns:a16="http://schemas.microsoft.com/office/drawing/2014/main" id="{2C2E32D9-4147-D8A5-D826-4FC08BA108A0}"/>
              </a:ext>
            </a:extLst>
          </p:cNvPr>
          <p:cNvPicPr preferRelativeResize="0"/>
          <p:nvPr/>
        </p:nvPicPr>
        <p:blipFill rotWithShape="1">
          <a:blip r:embed="rId3">
            <a:alphaModFix/>
          </a:blip>
          <a:srcRect/>
          <a:stretch/>
        </p:blipFill>
        <p:spPr>
          <a:xfrm>
            <a:off x="7126065" y="1609477"/>
            <a:ext cx="3563706" cy="4232523"/>
          </a:xfrm>
          <a:prstGeom prst="rect">
            <a:avLst/>
          </a:prstGeom>
          <a:noFill/>
          <a:ln>
            <a:noFill/>
          </a:ln>
        </p:spPr>
      </p:pic>
      <p:pic>
        <p:nvPicPr>
          <p:cNvPr id="3" name="Picture 2" descr="A black background with white spots&#10;&#10;Description automatically generated">
            <a:extLst>
              <a:ext uri="{FF2B5EF4-FFF2-40B4-BE49-F238E27FC236}">
                <a16:creationId xmlns:a16="http://schemas.microsoft.com/office/drawing/2014/main" id="{BBAD8EB4-BF2C-089A-6D26-F5231BD65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2291" y="6227685"/>
            <a:ext cx="2958005" cy="487248"/>
          </a:xfrm>
          <a:prstGeom prst="rect">
            <a:avLst/>
          </a:prstGeom>
        </p:spPr>
      </p:pic>
    </p:spTree>
    <p:extLst>
      <p:ext uri="{BB962C8B-B14F-4D97-AF65-F5344CB8AC3E}">
        <p14:creationId xmlns:p14="http://schemas.microsoft.com/office/powerpoint/2010/main" val="3434286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8197AFB-6F6D-5CE3-FE04-739439D694AB}"/>
            </a:ext>
          </a:extLst>
        </p:cNvPr>
        <p:cNvGrpSpPr/>
        <p:nvPr/>
      </p:nvGrpSpPr>
      <p:grpSpPr>
        <a:xfrm>
          <a:off x="0" y="0"/>
          <a:ext cx="0" cy="0"/>
          <a:chOff x="0" y="0"/>
          <a:chExt cx="0" cy="0"/>
        </a:xfrm>
      </p:grpSpPr>
      <p:pic>
        <p:nvPicPr>
          <p:cNvPr id="3" name="Google Shape;225;p21">
            <a:extLst>
              <a:ext uri="{FF2B5EF4-FFF2-40B4-BE49-F238E27FC236}">
                <a16:creationId xmlns:a16="http://schemas.microsoft.com/office/drawing/2014/main" id="{994935FC-4F4E-1EDF-45CD-13F55568FF9E}"/>
              </a:ext>
            </a:extLst>
          </p:cNvPr>
          <p:cNvPicPr preferRelativeResize="0"/>
          <p:nvPr/>
        </p:nvPicPr>
        <p:blipFill>
          <a:blip r:embed="rId2">
            <a:alphaModFix/>
          </a:blip>
          <a:stretch>
            <a:fillRect/>
          </a:stretch>
        </p:blipFill>
        <p:spPr>
          <a:xfrm>
            <a:off x="457200" y="36554"/>
            <a:ext cx="9168078" cy="6154066"/>
          </a:xfrm>
          <a:prstGeom prst="rect">
            <a:avLst/>
          </a:prstGeom>
          <a:noFill/>
          <a:ln>
            <a:noFill/>
          </a:ln>
        </p:spPr>
      </p:pic>
      <p:pic>
        <p:nvPicPr>
          <p:cNvPr id="6" name="Google Shape;226;p21">
            <a:extLst>
              <a:ext uri="{FF2B5EF4-FFF2-40B4-BE49-F238E27FC236}">
                <a16:creationId xmlns:a16="http://schemas.microsoft.com/office/drawing/2014/main" id="{94BBCBB3-C08B-E637-6144-DC2E372EDD10}"/>
              </a:ext>
            </a:extLst>
          </p:cNvPr>
          <p:cNvPicPr preferRelativeResize="0"/>
          <p:nvPr/>
        </p:nvPicPr>
        <p:blipFill>
          <a:blip r:embed="rId3">
            <a:alphaModFix/>
          </a:blip>
          <a:stretch>
            <a:fillRect/>
          </a:stretch>
        </p:blipFill>
        <p:spPr>
          <a:xfrm>
            <a:off x="7600355" y="692437"/>
            <a:ext cx="1757900" cy="2516675"/>
          </a:xfrm>
          <a:prstGeom prst="rect">
            <a:avLst/>
          </a:prstGeom>
          <a:noFill/>
          <a:ln>
            <a:noFill/>
          </a:ln>
        </p:spPr>
      </p:pic>
      <p:pic>
        <p:nvPicPr>
          <p:cNvPr id="7" name="Google Shape;227;p21">
            <a:extLst>
              <a:ext uri="{FF2B5EF4-FFF2-40B4-BE49-F238E27FC236}">
                <a16:creationId xmlns:a16="http://schemas.microsoft.com/office/drawing/2014/main" id="{ADCEC428-48CD-DCEE-0419-ED96EDA86964}"/>
              </a:ext>
            </a:extLst>
          </p:cNvPr>
          <p:cNvPicPr preferRelativeResize="0"/>
          <p:nvPr/>
        </p:nvPicPr>
        <p:blipFill>
          <a:blip r:embed="rId3">
            <a:alphaModFix/>
          </a:blip>
          <a:stretch>
            <a:fillRect/>
          </a:stretch>
        </p:blipFill>
        <p:spPr>
          <a:xfrm>
            <a:off x="3283339" y="692437"/>
            <a:ext cx="1757900" cy="2421150"/>
          </a:xfrm>
          <a:prstGeom prst="rect">
            <a:avLst/>
          </a:prstGeom>
          <a:noFill/>
          <a:ln>
            <a:noFill/>
          </a:ln>
        </p:spPr>
      </p:pic>
      <p:pic>
        <p:nvPicPr>
          <p:cNvPr id="9" name="Google Shape;228;p21">
            <a:extLst>
              <a:ext uri="{FF2B5EF4-FFF2-40B4-BE49-F238E27FC236}">
                <a16:creationId xmlns:a16="http://schemas.microsoft.com/office/drawing/2014/main" id="{9A0744F2-6BD3-54AB-7B0E-489D0016A8C6}"/>
              </a:ext>
            </a:extLst>
          </p:cNvPr>
          <p:cNvPicPr preferRelativeResize="0"/>
          <p:nvPr/>
        </p:nvPicPr>
        <p:blipFill>
          <a:blip r:embed="rId4">
            <a:alphaModFix/>
          </a:blip>
          <a:stretch>
            <a:fillRect/>
          </a:stretch>
        </p:blipFill>
        <p:spPr>
          <a:xfrm>
            <a:off x="6197256" y="3648889"/>
            <a:ext cx="2806198" cy="3819148"/>
          </a:xfrm>
          <a:prstGeom prst="rect">
            <a:avLst/>
          </a:prstGeom>
          <a:noFill/>
          <a:ln>
            <a:noFill/>
          </a:ln>
        </p:spPr>
      </p:pic>
      <p:pic>
        <p:nvPicPr>
          <p:cNvPr id="4" name="Picture 3" descr="A black background with white spots&#10;&#10;Description automatically generated">
            <a:extLst>
              <a:ext uri="{FF2B5EF4-FFF2-40B4-BE49-F238E27FC236}">
                <a16:creationId xmlns:a16="http://schemas.microsoft.com/office/drawing/2014/main" id="{00D00EE4-9522-6267-0DCE-A7FC8C2B9C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2291" y="6227685"/>
            <a:ext cx="2958005" cy="487248"/>
          </a:xfrm>
          <a:prstGeom prst="rect">
            <a:avLst/>
          </a:prstGeom>
        </p:spPr>
      </p:pic>
    </p:spTree>
    <p:extLst>
      <p:ext uri="{BB962C8B-B14F-4D97-AF65-F5344CB8AC3E}">
        <p14:creationId xmlns:p14="http://schemas.microsoft.com/office/powerpoint/2010/main" val="3398045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oster with several images of people&#10;&#10;Description automatically generated with medium confidence">
            <a:extLst>
              <a:ext uri="{FF2B5EF4-FFF2-40B4-BE49-F238E27FC236}">
                <a16:creationId xmlns:a16="http://schemas.microsoft.com/office/drawing/2014/main" id="{5EC02CB7-9B62-74E5-35B6-1FFF9D4798E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374246" y="643467"/>
            <a:ext cx="3830108" cy="5571066"/>
          </a:xfrm>
          <a:prstGeom prst="rect">
            <a:avLst/>
          </a:prstGeom>
        </p:spPr>
      </p:pic>
      <p:sp>
        <p:nvSpPr>
          <p:cNvPr id="6" name="TextBox 5">
            <a:extLst>
              <a:ext uri="{FF2B5EF4-FFF2-40B4-BE49-F238E27FC236}">
                <a16:creationId xmlns:a16="http://schemas.microsoft.com/office/drawing/2014/main" id="{A9D3C797-9050-7CEC-FD78-3A5351584CD1}"/>
              </a:ext>
            </a:extLst>
          </p:cNvPr>
          <p:cNvSpPr txBox="1"/>
          <p:nvPr/>
        </p:nvSpPr>
        <p:spPr>
          <a:xfrm>
            <a:off x="6096000" y="2788642"/>
            <a:ext cx="5154592" cy="830997"/>
          </a:xfrm>
          <a:prstGeom prst="rect">
            <a:avLst/>
          </a:prstGeom>
          <a:solidFill>
            <a:schemeClr val="bg1"/>
          </a:solidFill>
        </p:spPr>
        <p:txBody>
          <a:bodyPr wrap="square" rtlCol="0">
            <a:spAutoFit/>
          </a:bodyPr>
          <a:lstStyle/>
          <a:p>
            <a:r>
              <a:rPr lang="en-GB" sz="4800" b="1" dirty="0">
                <a:solidFill>
                  <a:srgbClr val="FF0000"/>
                </a:solidFill>
                <a:latin typeface="Arial Nova" panose="020B0504020202020204" pitchFamily="34" charset="0"/>
              </a:rPr>
              <a:t>What’s Next?</a:t>
            </a:r>
          </a:p>
        </p:txBody>
      </p:sp>
    </p:spTree>
    <p:extLst>
      <p:ext uri="{BB962C8B-B14F-4D97-AF65-F5344CB8AC3E}">
        <p14:creationId xmlns:p14="http://schemas.microsoft.com/office/powerpoint/2010/main" val="3552522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866F602-0438-1AF9-D4D4-0AF2F5901D7D}"/>
            </a:ext>
          </a:extLst>
        </p:cNvPr>
        <p:cNvGrpSpPr/>
        <p:nvPr/>
      </p:nvGrpSpPr>
      <p:grpSpPr>
        <a:xfrm>
          <a:off x="0" y="0"/>
          <a:ext cx="0" cy="0"/>
          <a:chOff x="0" y="0"/>
          <a:chExt cx="0" cy="0"/>
        </a:xfrm>
      </p:grpSpPr>
      <p:pic>
        <p:nvPicPr>
          <p:cNvPr id="4" name="Picture 3" descr="A red question mark on a black background&#10;&#10;Description automatically generated">
            <a:extLst>
              <a:ext uri="{FF2B5EF4-FFF2-40B4-BE49-F238E27FC236}">
                <a16:creationId xmlns:a16="http://schemas.microsoft.com/office/drawing/2014/main" id="{B073F87D-8C8C-FC4D-79E2-77FD7A059EB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488"/>
          <a:stretch/>
        </p:blipFill>
        <p:spPr>
          <a:xfrm>
            <a:off x="643470" y="620251"/>
            <a:ext cx="5291666" cy="5317562"/>
          </a:xfrm>
          <a:prstGeom prst="rect">
            <a:avLst/>
          </a:prstGeom>
        </p:spPr>
      </p:pic>
      <p:pic>
        <p:nvPicPr>
          <p:cNvPr id="5" name="Picture 4" descr="A black background with white spots&#10;&#10;Description automatically generated">
            <a:extLst>
              <a:ext uri="{FF2B5EF4-FFF2-40B4-BE49-F238E27FC236}">
                <a16:creationId xmlns:a16="http://schemas.microsoft.com/office/drawing/2014/main" id="{EF268207-E3E3-1C9B-CA8A-59883B132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865" y="2992437"/>
            <a:ext cx="5291667" cy="873125"/>
          </a:xfrm>
          <a:prstGeom prst="rect">
            <a:avLst/>
          </a:prstGeom>
        </p:spPr>
      </p:pic>
      <p:sp>
        <p:nvSpPr>
          <p:cNvPr id="2" name="TextBox 1">
            <a:extLst>
              <a:ext uri="{FF2B5EF4-FFF2-40B4-BE49-F238E27FC236}">
                <a16:creationId xmlns:a16="http://schemas.microsoft.com/office/drawing/2014/main" id="{289574EC-7825-ECB8-5D07-8D24B09327F1}"/>
              </a:ext>
            </a:extLst>
          </p:cNvPr>
          <p:cNvSpPr txBox="1"/>
          <p:nvPr/>
        </p:nvSpPr>
        <p:spPr>
          <a:xfrm>
            <a:off x="6256865" y="4362670"/>
            <a:ext cx="6651171" cy="1661993"/>
          </a:xfrm>
          <a:prstGeom prst="rect">
            <a:avLst/>
          </a:prstGeom>
          <a:noFill/>
        </p:spPr>
        <p:txBody>
          <a:bodyPr wrap="square" rtlCol="0">
            <a:spAutoFit/>
          </a:bodyPr>
          <a:lstStyle/>
          <a:p>
            <a:r>
              <a:rPr lang="en-US" sz="2800" b="1" dirty="0">
                <a:latin typeface="Arial Nova" panose="020B0504020202020204" pitchFamily="34" charset="0"/>
              </a:rPr>
              <a:t>Info@knifesavers.co.uk</a:t>
            </a:r>
          </a:p>
          <a:p>
            <a:endParaRPr lang="en-US" sz="2800" b="1" dirty="0">
              <a:latin typeface="Arial Nova" panose="020B0504020202020204" pitchFamily="34" charset="0"/>
            </a:endParaRPr>
          </a:p>
          <a:p>
            <a:r>
              <a:rPr lang="en-US" sz="2800" b="1" dirty="0">
                <a:latin typeface="Arial Nova" panose="020B0504020202020204" pitchFamily="34" charset="0"/>
              </a:rPr>
              <a:t>Education@knifesavers.co.uk</a:t>
            </a:r>
          </a:p>
          <a:p>
            <a:endParaRPr lang="en-US" dirty="0">
              <a:latin typeface="Arial Nova" panose="020B0504020202020204" pitchFamily="34" charset="0"/>
            </a:endParaRPr>
          </a:p>
        </p:txBody>
      </p:sp>
    </p:spTree>
    <p:extLst>
      <p:ext uri="{BB962C8B-B14F-4D97-AF65-F5344CB8AC3E}">
        <p14:creationId xmlns:p14="http://schemas.microsoft.com/office/powerpoint/2010/main" val="3402918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21"/>
        <p:cNvGrpSpPr/>
        <p:nvPr/>
      </p:nvGrpSpPr>
      <p:grpSpPr>
        <a:xfrm>
          <a:off x="0" y="0"/>
          <a:ext cx="0" cy="0"/>
          <a:chOff x="0" y="0"/>
          <a:chExt cx="0" cy="0"/>
        </a:xfrm>
      </p:grpSpPr>
      <p:pic>
        <p:nvPicPr>
          <p:cNvPr id="122" name="Google Shape;122;p5"/>
          <p:cNvPicPr preferRelativeResize="0"/>
          <p:nvPr/>
        </p:nvPicPr>
        <p:blipFill rotWithShape="1">
          <a:blip r:embed="rId3">
            <a:alphaModFix/>
          </a:blip>
          <a:srcRect/>
          <a:stretch/>
        </p:blipFill>
        <p:spPr>
          <a:xfrm>
            <a:off x="6765102" y="515005"/>
            <a:ext cx="4211024" cy="5614698"/>
          </a:xfrm>
          <a:prstGeom prst="rect">
            <a:avLst/>
          </a:prstGeom>
          <a:noFill/>
          <a:ln>
            <a:noFill/>
          </a:ln>
        </p:spPr>
      </p:pic>
      <p:pic>
        <p:nvPicPr>
          <p:cNvPr id="123" name="Google Shape;123;p5" descr="A yellow car parked on the side of a road&#10;&#10;Description automatically generated with low confidence"/>
          <p:cNvPicPr preferRelativeResize="0"/>
          <p:nvPr/>
        </p:nvPicPr>
        <p:blipFill rotWithShape="1">
          <a:blip r:embed="rId4">
            <a:alphaModFix/>
          </a:blip>
          <a:srcRect/>
          <a:stretch/>
        </p:blipFill>
        <p:spPr>
          <a:xfrm>
            <a:off x="1305012" y="536821"/>
            <a:ext cx="4540417" cy="5571066"/>
          </a:xfrm>
          <a:prstGeom prst="rect">
            <a:avLst/>
          </a:prstGeom>
          <a:noFill/>
          <a:ln>
            <a:noFill/>
          </a:ln>
        </p:spPr>
      </p:pic>
      <p:pic>
        <p:nvPicPr>
          <p:cNvPr id="2" name="Picture 1" descr="A black background with white spots&#10;&#10;Description automatically generated">
            <a:extLst>
              <a:ext uri="{FF2B5EF4-FFF2-40B4-BE49-F238E27FC236}">
                <a16:creationId xmlns:a16="http://schemas.microsoft.com/office/drawing/2014/main" id="{4A35320E-F017-1881-0BD5-666FCB28D7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2291" y="6227685"/>
            <a:ext cx="2958005" cy="48724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65D485-E920-695A-267C-CE40A747B0CB}"/>
              </a:ext>
            </a:extLst>
          </p:cNvPr>
          <p:cNvSpPr txBox="1"/>
          <p:nvPr/>
        </p:nvSpPr>
        <p:spPr>
          <a:xfrm>
            <a:off x="412172" y="269672"/>
            <a:ext cx="6556248" cy="830997"/>
          </a:xfrm>
          <a:prstGeom prst="rect">
            <a:avLst/>
          </a:prstGeom>
          <a:solidFill>
            <a:schemeClr val="bg1"/>
          </a:solidFill>
        </p:spPr>
        <p:txBody>
          <a:bodyPr wrap="square" rtlCol="0">
            <a:spAutoFit/>
          </a:bodyPr>
          <a:lstStyle/>
          <a:p>
            <a:r>
              <a:rPr lang="en-GB" sz="4800" b="1" dirty="0">
                <a:solidFill>
                  <a:srgbClr val="FF0000"/>
                </a:solidFill>
                <a:latin typeface="Arial Nova" panose="020B0504020202020204" pitchFamily="34" charset="0"/>
              </a:rPr>
              <a:t>Aim of campaign</a:t>
            </a:r>
          </a:p>
        </p:txBody>
      </p:sp>
      <p:sp>
        <p:nvSpPr>
          <p:cNvPr id="3" name="TextBox 2">
            <a:extLst>
              <a:ext uri="{FF2B5EF4-FFF2-40B4-BE49-F238E27FC236}">
                <a16:creationId xmlns:a16="http://schemas.microsoft.com/office/drawing/2014/main" id="{39666869-F7C1-90B9-E424-65BE7C6E97E1}"/>
              </a:ext>
            </a:extLst>
          </p:cNvPr>
          <p:cNvSpPr txBox="1"/>
          <p:nvPr/>
        </p:nvSpPr>
        <p:spPr>
          <a:xfrm>
            <a:off x="1607537" y="1148042"/>
            <a:ext cx="8976921" cy="954107"/>
          </a:xfrm>
          <a:prstGeom prst="rect">
            <a:avLst/>
          </a:prstGeom>
          <a:noFill/>
        </p:spPr>
        <p:txBody>
          <a:bodyPr wrap="square" rtlCol="0">
            <a:spAutoFit/>
          </a:bodyPr>
          <a:lstStyle/>
          <a:p>
            <a:pPr algn="ctr"/>
            <a:r>
              <a:rPr lang="en-GB" sz="2800" b="1" dirty="0">
                <a:latin typeface="Arial Nova" panose="020B0504020202020204" pitchFamily="34" charset="0"/>
              </a:rPr>
              <a:t>To educate and empower literally </a:t>
            </a:r>
            <a:r>
              <a:rPr lang="en-GB" sz="2800" b="1" dirty="0">
                <a:solidFill>
                  <a:srgbClr val="FF0000"/>
                </a:solidFill>
                <a:latin typeface="Arial Nova" panose="020B0504020202020204" pitchFamily="34" charset="0"/>
              </a:rPr>
              <a:t>everyone</a:t>
            </a:r>
            <a:r>
              <a:rPr lang="en-GB" sz="2800" b="1" dirty="0">
                <a:latin typeface="Arial Nova" panose="020B0504020202020204" pitchFamily="34" charset="0"/>
              </a:rPr>
              <a:t> how to control major bleeding </a:t>
            </a:r>
          </a:p>
        </p:txBody>
      </p:sp>
      <p:pic>
        <p:nvPicPr>
          <p:cNvPr id="1026" name="Picture 2" descr="Train the Trainer Event">
            <a:extLst>
              <a:ext uri="{FF2B5EF4-FFF2-40B4-BE49-F238E27FC236}">
                <a16:creationId xmlns:a16="http://schemas.microsoft.com/office/drawing/2014/main" id="{678F5F20-D13C-D4C1-E98A-45BBB5FBB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9447" y="2297981"/>
            <a:ext cx="7533103" cy="3644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background with white spots&#10;&#10;Description automatically generated">
            <a:extLst>
              <a:ext uri="{FF2B5EF4-FFF2-40B4-BE49-F238E27FC236}">
                <a16:creationId xmlns:a16="http://schemas.microsoft.com/office/drawing/2014/main" id="{95FC9B98-1F6D-B1EF-0EF2-82D65CA45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2291" y="6227685"/>
            <a:ext cx="2958005" cy="487248"/>
          </a:xfrm>
          <a:prstGeom prst="rect">
            <a:avLst/>
          </a:prstGeom>
        </p:spPr>
      </p:pic>
    </p:spTree>
    <p:extLst>
      <p:ext uri="{BB962C8B-B14F-4D97-AF65-F5344CB8AC3E}">
        <p14:creationId xmlns:p14="http://schemas.microsoft.com/office/powerpoint/2010/main" val="3823190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A group of people around a person on a table&#10;&#10;Description automatically generated">
            <a:extLst>
              <a:ext uri="{FF2B5EF4-FFF2-40B4-BE49-F238E27FC236}">
                <a16:creationId xmlns:a16="http://schemas.microsoft.com/office/drawing/2014/main" id="{83149D7E-6A97-B91E-8D08-D126572F2E81}"/>
              </a:ext>
            </a:extLst>
          </p:cNvPr>
          <p:cNvPicPr>
            <a:picLocks noChangeAspect="1"/>
          </p:cNvPicPr>
          <p:nvPr/>
        </p:nvPicPr>
        <p:blipFill rotWithShape="1">
          <a:blip r:embed="rId2"/>
          <a:srcRect l="11399" r="-3" b="-3"/>
          <a:stretch/>
        </p:blipFill>
        <p:spPr>
          <a:xfrm>
            <a:off x="5021364" y="3582003"/>
            <a:ext cx="2426866" cy="2459562"/>
          </a:xfrm>
          <a:prstGeom prst="rect">
            <a:avLst/>
          </a:prstGeom>
        </p:spPr>
      </p:pic>
      <p:sp>
        <p:nvSpPr>
          <p:cNvPr id="8" name="TextBox 7">
            <a:extLst>
              <a:ext uri="{FF2B5EF4-FFF2-40B4-BE49-F238E27FC236}">
                <a16:creationId xmlns:a16="http://schemas.microsoft.com/office/drawing/2014/main" id="{C465D485-E920-695A-267C-CE40A747B0CB}"/>
              </a:ext>
            </a:extLst>
          </p:cNvPr>
          <p:cNvSpPr txBox="1"/>
          <p:nvPr/>
        </p:nvSpPr>
        <p:spPr>
          <a:xfrm>
            <a:off x="277994" y="291444"/>
            <a:ext cx="6556248" cy="830997"/>
          </a:xfrm>
          <a:prstGeom prst="rect">
            <a:avLst/>
          </a:prstGeom>
          <a:solidFill>
            <a:schemeClr val="bg1"/>
          </a:solidFill>
        </p:spPr>
        <p:txBody>
          <a:bodyPr wrap="square" rtlCol="0">
            <a:spAutoFit/>
          </a:bodyPr>
          <a:lstStyle/>
          <a:p>
            <a:r>
              <a:rPr lang="en-GB" sz="4800" b="1" dirty="0">
                <a:solidFill>
                  <a:srgbClr val="FF0000"/>
                </a:solidFill>
                <a:latin typeface="Arial Nova" panose="020B0504020202020204" pitchFamily="34" charset="0"/>
              </a:rPr>
              <a:t>Education</a:t>
            </a:r>
          </a:p>
        </p:txBody>
      </p:sp>
      <p:pic>
        <p:nvPicPr>
          <p:cNvPr id="6" name="Google Shape;180;p13" descr="A group of people attending to a patient&#10;&#10;Description automatically generated with low confidence">
            <a:extLst>
              <a:ext uri="{FF2B5EF4-FFF2-40B4-BE49-F238E27FC236}">
                <a16:creationId xmlns:a16="http://schemas.microsoft.com/office/drawing/2014/main" id="{8E8A42FF-4684-B029-ADF9-ED3FD1390212}"/>
              </a:ext>
            </a:extLst>
          </p:cNvPr>
          <p:cNvPicPr preferRelativeResize="0"/>
          <p:nvPr/>
        </p:nvPicPr>
        <p:blipFill rotWithShape="1">
          <a:blip r:embed="rId3">
            <a:alphaModFix/>
          </a:blip>
          <a:srcRect t="13462" r="-3" b="3938"/>
          <a:stretch/>
        </p:blipFill>
        <p:spPr>
          <a:xfrm>
            <a:off x="1473993" y="1122441"/>
            <a:ext cx="3547371" cy="2459562"/>
          </a:xfrm>
          <a:prstGeom prst="rect">
            <a:avLst/>
          </a:prstGeom>
          <a:noFill/>
          <a:ln>
            <a:noFill/>
          </a:ln>
        </p:spPr>
      </p:pic>
      <p:pic>
        <p:nvPicPr>
          <p:cNvPr id="11" name="Picture 10" descr="A group of people around a person lying on a table&#10;&#10;Description automatically generated">
            <a:extLst>
              <a:ext uri="{FF2B5EF4-FFF2-40B4-BE49-F238E27FC236}">
                <a16:creationId xmlns:a16="http://schemas.microsoft.com/office/drawing/2014/main" id="{60045923-7F32-E914-1F19-CA2C3715BBBB}"/>
              </a:ext>
            </a:extLst>
          </p:cNvPr>
          <p:cNvPicPr>
            <a:picLocks noChangeAspect="1"/>
          </p:cNvPicPr>
          <p:nvPr/>
        </p:nvPicPr>
        <p:blipFill>
          <a:blip r:embed="rId4">
            <a:extLst>
              <a:ext uri="{28A0092B-C50C-407E-A947-70E740481C1C}">
                <a14:useLocalDpi xmlns:a14="http://schemas.microsoft.com/office/drawing/2010/main" val="0"/>
              </a:ext>
            </a:extLst>
          </a:blip>
          <a:srcRect l="-3537" t="7294" r="3537" b="17542"/>
          <a:stretch/>
        </p:blipFill>
        <p:spPr>
          <a:xfrm>
            <a:off x="4869135" y="1122441"/>
            <a:ext cx="2454174" cy="2459562"/>
          </a:xfrm>
          <a:prstGeom prst="rect">
            <a:avLst/>
          </a:prstGeom>
        </p:spPr>
      </p:pic>
      <p:pic>
        <p:nvPicPr>
          <p:cNvPr id="14" name="Google Shape;171;p12" descr="A person lying on a bed&#10;&#10;Description automatically generated with low confidence">
            <a:extLst>
              <a:ext uri="{FF2B5EF4-FFF2-40B4-BE49-F238E27FC236}">
                <a16:creationId xmlns:a16="http://schemas.microsoft.com/office/drawing/2014/main" id="{59BEC432-10E7-A73A-B9F7-02CD4DCCD23A}"/>
              </a:ext>
            </a:extLst>
          </p:cNvPr>
          <p:cNvPicPr preferRelativeResize="0"/>
          <p:nvPr/>
        </p:nvPicPr>
        <p:blipFill rotWithShape="1">
          <a:blip r:embed="rId5">
            <a:alphaModFix/>
          </a:blip>
          <a:srcRect/>
          <a:stretch/>
        </p:blipFill>
        <p:spPr>
          <a:xfrm>
            <a:off x="7323309" y="1122441"/>
            <a:ext cx="3188304" cy="2459562"/>
          </a:xfrm>
          <a:prstGeom prst="rect">
            <a:avLst/>
          </a:prstGeom>
          <a:noFill/>
          <a:ln>
            <a:noFill/>
          </a:ln>
        </p:spPr>
      </p:pic>
      <p:pic>
        <p:nvPicPr>
          <p:cNvPr id="15" name="Picture 14" descr="A group of people standing in a room&#10;&#10;Description automatically generated">
            <a:extLst>
              <a:ext uri="{FF2B5EF4-FFF2-40B4-BE49-F238E27FC236}">
                <a16:creationId xmlns:a16="http://schemas.microsoft.com/office/drawing/2014/main" id="{E2CD17B7-A93B-22B0-2EAD-C4AC589B8F69}"/>
              </a:ext>
            </a:extLst>
          </p:cNvPr>
          <p:cNvPicPr>
            <a:picLocks noChangeAspect="1"/>
          </p:cNvPicPr>
          <p:nvPr/>
        </p:nvPicPr>
        <p:blipFill rotWithShape="1">
          <a:blip r:embed="rId6"/>
          <a:srcRect l="21996" t="3752" r="5102" b="11995"/>
          <a:stretch/>
        </p:blipFill>
        <p:spPr>
          <a:xfrm>
            <a:off x="7323309" y="3582003"/>
            <a:ext cx="3188304" cy="2459562"/>
          </a:xfrm>
          <a:prstGeom prst="rect">
            <a:avLst/>
          </a:prstGeom>
        </p:spPr>
      </p:pic>
      <p:pic>
        <p:nvPicPr>
          <p:cNvPr id="19" name="Google Shape;181;p13" descr="A group of people standing in a room with red seats&#10;&#10;Description automatically generated with low confidence">
            <a:extLst>
              <a:ext uri="{FF2B5EF4-FFF2-40B4-BE49-F238E27FC236}">
                <a16:creationId xmlns:a16="http://schemas.microsoft.com/office/drawing/2014/main" id="{E9AAC57E-8B36-9FD9-665A-EF21DB4D5FEC}"/>
              </a:ext>
            </a:extLst>
          </p:cNvPr>
          <p:cNvPicPr preferRelativeResize="0"/>
          <p:nvPr/>
        </p:nvPicPr>
        <p:blipFill rotWithShape="1">
          <a:blip r:embed="rId7">
            <a:alphaModFix/>
          </a:blip>
          <a:srcRect l="4658" r="2448" b="-4"/>
          <a:stretch/>
        </p:blipFill>
        <p:spPr>
          <a:xfrm>
            <a:off x="1473993" y="3582003"/>
            <a:ext cx="3547373" cy="2459562"/>
          </a:xfrm>
          <a:prstGeom prst="rect">
            <a:avLst/>
          </a:prstGeom>
          <a:noFill/>
          <a:ln>
            <a:noFill/>
          </a:ln>
        </p:spPr>
      </p:pic>
      <p:pic>
        <p:nvPicPr>
          <p:cNvPr id="3" name="Picture 2" descr="A black background with white spots&#10;&#10;Description automatically generated">
            <a:extLst>
              <a:ext uri="{FF2B5EF4-FFF2-40B4-BE49-F238E27FC236}">
                <a16:creationId xmlns:a16="http://schemas.microsoft.com/office/drawing/2014/main" id="{F8FA5EFA-D053-9A10-937B-01E66A7BD5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82291" y="6227685"/>
            <a:ext cx="2958005" cy="487248"/>
          </a:xfrm>
          <a:prstGeom prst="rect">
            <a:avLst/>
          </a:prstGeom>
        </p:spPr>
      </p:pic>
    </p:spTree>
    <p:extLst>
      <p:ext uri="{BB962C8B-B14F-4D97-AF65-F5344CB8AC3E}">
        <p14:creationId xmlns:p14="http://schemas.microsoft.com/office/powerpoint/2010/main" val="4242111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DBA1FF0-8339-330C-401C-FDD7AB6A858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5FB5F65-FFA3-33B1-D18D-4F877A481B4F}"/>
              </a:ext>
            </a:extLst>
          </p:cNvPr>
          <p:cNvSpPr txBox="1"/>
          <p:nvPr/>
        </p:nvSpPr>
        <p:spPr>
          <a:xfrm>
            <a:off x="335972" y="291444"/>
            <a:ext cx="6556248" cy="830997"/>
          </a:xfrm>
          <a:prstGeom prst="rect">
            <a:avLst/>
          </a:prstGeom>
          <a:solidFill>
            <a:schemeClr val="bg1"/>
          </a:solidFill>
        </p:spPr>
        <p:txBody>
          <a:bodyPr wrap="square" rtlCol="0">
            <a:spAutoFit/>
          </a:bodyPr>
          <a:lstStyle/>
          <a:p>
            <a:r>
              <a:rPr lang="en-GB" sz="4800" b="1" dirty="0">
                <a:solidFill>
                  <a:srgbClr val="FF0000"/>
                </a:solidFill>
                <a:latin typeface="Arial Nova" panose="020B0504020202020204" pitchFamily="34" charset="0"/>
              </a:rPr>
              <a:t>Education</a:t>
            </a:r>
          </a:p>
        </p:txBody>
      </p:sp>
      <p:sp>
        <p:nvSpPr>
          <p:cNvPr id="3" name="TextBox 2">
            <a:extLst>
              <a:ext uri="{FF2B5EF4-FFF2-40B4-BE49-F238E27FC236}">
                <a16:creationId xmlns:a16="http://schemas.microsoft.com/office/drawing/2014/main" id="{B14844FA-8C35-A7D4-63C3-E96B2F746CF3}"/>
              </a:ext>
            </a:extLst>
          </p:cNvPr>
          <p:cNvSpPr txBox="1"/>
          <p:nvPr/>
        </p:nvSpPr>
        <p:spPr>
          <a:xfrm>
            <a:off x="1625600" y="1928586"/>
            <a:ext cx="1244600" cy="769441"/>
          </a:xfrm>
          <a:prstGeom prst="rect">
            <a:avLst/>
          </a:prstGeom>
          <a:noFill/>
        </p:spPr>
        <p:txBody>
          <a:bodyPr wrap="square" rtlCol="0">
            <a:spAutoFit/>
          </a:bodyPr>
          <a:lstStyle/>
          <a:p>
            <a:pPr algn="r"/>
            <a:r>
              <a:rPr lang="en-US" sz="4400" dirty="0">
                <a:latin typeface="Arial Nova" panose="020B0504020202020204" pitchFamily="34" charset="0"/>
                <a:cs typeface="Arial" panose="020B0604020202020204" pitchFamily="34" charset="0"/>
              </a:rPr>
              <a:t>A</a:t>
            </a:r>
          </a:p>
        </p:txBody>
      </p:sp>
      <p:sp>
        <p:nvSpPr>
          <p:cNvPr id="4" name="TextBox 3">
            <a:extLst>
              <a:ext uri="{FF2B5EF4-FFF2-40B4-BE49-F238E27FC236}">
                <a16:creationId xmlns:a16="http://schemas.microsoft.com/office/drawing/2014/main" id="{E1673DE7-E009-4F0E-46BF-B912D020E2FA}"/>
              </a:ext>
            </a:extLst>
          </p:cNvPr>
          <p:cNvSpPr txBox="1"/>
          <p:nvPr/>
        </p:nvSpPr>
        <p:spPr>
          <a:xfrm>
            <a:off x="1625600" y="3055165"/>
            <a:ext cx="1244600" cy="769441"/>
          </a:xfrm>
          <a:prstGeom prst="rect">
            <a:avLst/>
          </a:prstGeom>
          <a:noFill/>
        </p:spPr>
        <p:txBody>
          <a:bodyPr wrap="square" rtlCol="0">
            <a:spAutoFit/>
          </a:bodyPr>
          <a:lstStyle/>
          <a:p>
            <a:pPr algn="r"/>
            <a:r>
              <a:rPr lang="en-US" sz="4400" dirty="0">
                <a:latin typeface="Arial Nova" panose="020B0504020202020204" pitchFamily="34" charset="0"/>
                <a:cs typeface="Arial" panose="020B0604020202020204" pitchFamily="34" charset="0"/>
              </a:rPr>
              <a:t>B</a:t>
            </a:r>
          </a:p>
        </p:txBody>
      </p:sp>
      <p:sp>
        <p:nvSpPr>
          <p:cNvPr id="5" name="TextBox 4">
            <a:extLst>
              <a:ext uri="{FF2B5EF4-FFF2-40B4-BE49-F238E27FC236}">
                <a16:creationId xmlns:a16="http://schemas.microsoft.com/office/drawing/2014/main" id="{9C8ED91C-C940-83D9-1554-A599D729D53F}"/>
              </a:ext>
            </a:extLst>
          </p:cNvPr>
          <p:cNvSpPr txBox="1"/>
          <p:nvPr/>
        </p:nvSpPr>
        <p:spPr>
          <a:xfrm>
            <a:off x="1625600" y="4181744"/>
            <a:ext cx="1244600" cy="769441"/>
          </a:xfrm>
          <a:prstGeom prst="rect">
            <a:avLst/>
          </a:prstGeom>
          <a:noFill/>
        </p:spPr>
        <p:txBody>
          <a:bodyPr wrap="square" rtlCol="0">
            <a:spAutoFit/>
          </a:bodyPr>
          <a:lstStyle/>
          <a:p>
            <a:pPr algn="r"/>
            <a:r>
              <a:rPr lang="en-US" sz="4400" dirty="0">
                <a:latin typeface="Arial Nova" panose="020B0504020202020204" pitchFamily="34" charset="0"/>
                <a:cs typeface="Arial" panose="020B0604020202020204" pitchFamily="34" charset="0"/>
              </a:rPr>
              <a:t>C</a:t>
            </a:r>
          </a:p>
        </p:txBody>
      </p:sp>
      <p:sp>
        <p:nvSpPr>
          <p:cNvPr id="7" name="TextBox 6">
            <a:extLst>
              <a:ext uri="{FF2B5EF4-FFF2-40B4-BE49-F238E27FC236}">
                <a16:creationId xmlns:a16="http://schemas.microsoft.com/office/drawing/2014/main" id="{0AD2164D-77EE-E6D5-44A9-50F37788677E}"/>
              </a:ext>
            </a:extLst>
          </p:cNvPr>
          <p:cNvSpPr txBox="1"/>
          <p:nvPr/>
        </p:nvSpPr>
        <p:spPr>
          <a:xfrm>
            <a:off x="2743200" y="2184099"/>
            <a:ext cx="1473200" cy="461665"/>
          </a:xfrm>
          <a:prstGeom prst="rect">
            <a:avLst/>
          </a:prstGeom>
          <a:noFill/>
        </p:spPr>
        <p:txBody>
          <a:bodyPr wrap="square" rtlCol="0">
            <a:spAutoFit/>
          </a:bodyPr>
          <a:lstStyle/>
          <a:p>
            <a:r>
              <a:rPr lang="en-US" sz="2400" dirty="0" err="1">
                <a:latin typeface="Arial Nova" panose="020B0504020202020204" pitchFamily="34" charset="0"/>
              </a:rPr>
              <a:t>lert</a:t>
            </a:r>
            <a:endParaRPr lang="en-US" sz="2400" dirty="0">
              <a:latin typeface="Arial Nova" panose="020B0504020202020204" pitchFamily="34" charset="0"/>
            </a:endParaRPr>
          </a:p>
        </p:txBody>
      </p:sp>
      <p:sp>
        <p:nvSpPr>
          <p:cNvPr id="9" name="TextBox 8">
            <a:extLst>
              <a:ext uri="{FF2B5EF4-FFF2-40B4-BE49-F238E27FC236}">
                <a16:creationId xmlns:a16="http://schemas.microsoft.com/office/drawing/2014/main" id="{5A2A2FCA-4868-481C-06FE-EFFA9B2B611A}"/>
              </a:ext>
            </a:extLst>
          </p:cNvPr>
          <p:cNvSpPr txBox="1"/>
          <p:nvPr/>
        </p:nvSpPr>
        <p:spPr>
          <a:xfrm>
            <a:off x="2654300" y="3235184"/>
            <a:ext cx="1473200" cy="461665"/>
          </a:xfrm>
          <a:prstGeom prst="rect">
            <a:avLst/>
          </a:prstGeom>
          <a:noFill/>
        </p:spPr>
        <p:txBody>
          <a:bodyPr wrap="square" rtlCol="0">
            <a:spAutoFit/>
          </a:bodyPr>
          <a:lstStyle/>
          <a:p>
            <a:r>
              <a:rPr lang="en-US" sz="2400" dirty="0">
                <a:latin typeface="Arial Nova" panose="020B0504020202020204" pitchFamily="34" charset="0"/>
              </a:rPr>
              <a:t> </a:t>
            </a:r>
            <a:r>
              <a:rPr lang="en-US" sz="2400" dirty="0" err="1">
                <a:latin typeface="Arial Nova" panose="020B0504020202020204" pitchFamily="34" charset="0"/>
              </a:rPr>
              <a:t>leeding</a:t>
            </a:r>
            <a:endParaRPr lang="en-US" sz="2400" dirty="0">
              <a:latin typeface="Arial Nova" panose="020B0504020202020204" pitchFamily="34" charset="0"/>
            </a:endParaRPr>
          </a:p>
        </p:txBody>
      </p:sp>
      <p:sp>
        <p:nvSpPr>
          <p:cNvPr id="10" name="TextBox 9">
            <a:extLst>
              <a:ext uri="{FF2B5EF4-FFF2-40B4-BE49-F238E27FC236}">
                <a16:creationId xmlns:a16="http://schemas.microsoft.com/office/drawing/2014/main" id="{AD6623FF-05E3-36C2-AE17-DC4F38500091}"/>
              </a:ext>
            </a:extLst>
          </p:cNvPr>
          <p:cNvSpPr txBox="1"/>
          <p:nvPr/>
        </p:nvSpPr>
        <p:spPr>
          <a:xfrm>
            <a:off x="2654300" y="4414026"/>
            <a:ext cx="2705100" cy="830997"/>
          </a:xfrm>
          <a:prstGeom prst="rect">
            <a:avLst/>
          </a:prstGeom>
          <a:noFill/>
        </p:spPr>
        <p:txBody>
          <a:bodyPr wrap="square" rtlCol="0">
            <a:spAutoFit/>
          </a:bodyPr>
          <a:lstStyle/>
          <a:p>
            <a:r>
              <a:rPr lang="en-US" sz="2400" dirty="0">
                <a:latin typeface="Arial Nova" panose="020B0504020202020204" pitchFamily="34" charset="0"/>
              </a:rPr>
              <a:t> </a:t>
            </a:r>
            <a:r>
              <a:rPr lang="en-US" sz="2400" dirty="0" err="1">
                <a:latin typeface="Arial Nova" panose="020B0504020202020204" pitchFamily="34" charset="0"/>
              </a:rPr>
              <a:t>ompress</a:t>
            </a:r>
            <a:r>
              <a:rPr lang="en-US" sz="2400" dirty="0">
                <a:latin typeface="Arial Nova" panose="020B0504020202020204" pitchFamily="34" charset="0"/>
              </a:rPr>
              <a:t> to Control</a:t>
            </a:r>
          </a:p>
        </p:txBody>
      </p:sp>
      <p:sp>
        <p:nvSpPr>
          <p:cNvPr id="12" name="TextBox 11">
            <a:extLst>
              <a:ext uri="{FF2B5EF4-FFF2-40B4-BE49-F238E27FC236}">
                <a16:creationId xmlns:a16="http://schemas.microsoft.com/office/drawing/2014/main" id="{385EACA6-0129-7357-FC7B-1B2E76CEF42A}"/>
              </a:ext>
            </a:extLst>
          </p:cNvPr>
          <p:cNvSpPr txBox="1"/>
          <p:nvPr/>
        </p:nvSpPr>
        <p:spPr>
          <a:xfrm>
            <a:off x="6642100" y="1943974"/>
            <a:ext cx="2692400" cy="738664"/>
          </a:xfrm>
          <a:prstGeom prst="rect">
            <a:avLst/>
          </a:prstGeom>
          <a:noFill/>
        </p:spPr>
        <p:txBody>
          <a:bodyPr wrap="square" rtlCol="0">
            <a:spAutoFit/>
          </a:bodyPr>
          <a:lstStyle/>
          <a:p>
            <a:r>
              <a:rPr lang="en-US" dirty="0">
                <a:latin typeface="Arial Nova" panose="020B0504020202020204" pitchFamily="34" charset="0"/>
              </a:rPr>
              <a:t>Make sure you are safe.</a:t>
            </a:r>
          </a:p>
          <a:p>
            <a:r>
              <a:rPr lang="en-US" dirty="0">
                <a:latin typeface="Arial Nova" panose="020B0504020202020204" pitchFamily="34" charset="0"/>
              </a:rPr>
              <a:t>Call </a:t>
            </a:r>
            <a:r>
              <a:rPr lang="en-US" sz="2400" dirty="0">
                <a:latin typeface="Arial Nova" panose="020B0504020202020204" pitchFamily="34" charset="0"/>
              </a:rPr>
              <a:t>999.</a:t>
            </a:r>
            <a:endParaRPr lang="en-US" dirty="0">
              <a:latin typeface="Arial Nova" panose="020B0504020202020204" pitchFamily="34" charset="0"/>
            </a:endParaRPr>
          </a:p>
        </p:txBody>
      </p:sp>
      <p:sp>
        <p:nvSpPr>
          <p:cNvPr id="13" name="TextBox 12">
            <a:extLst>
              <a:ext uri="{FF2B5EF4-FFF2-40B4-BE49-F238E27FC236}">
                <a16:creationId xmlns:a16="http://schemas.microsoft.com/office/drawing/2014/main" id="{BFBAAAC0-18D4-BAD2-F01D-5AE9DA48CA82}"/>
              </a:ext>
            </a:extLst>
          </p:cNvPr>
          <p:cNvSpPr txBox="1"/>
          <p:nvPr/>
        </p:nvSpPr>
        <p:spPr>
          <a:xfrm>
            <a:off x="6642100" y="3055165"/>
            <a:ext cx="2692400" cy="646331"/>
          </a:xfrm>
          <a:prstGeom prst="rect">
            <a:avLst/>
          </a:prstGeom>
          <a:noFill/>
        </p:spPr>
        <p:txBody>
          <a:bodyPr wrap="square" rtlCol="0">
            <a:spAutoFit/>
          </a:bodyPr>
          <a:lstStyle/>
          <a:p>
            <a:r>
              <a:rPr lang="en-US" dirty="0">
                <a:latin typeface="Arial Nova" panose="020B0504020202020204" pitchFamily="34" charset="0"/>
              </a:rPr>
              <a:t>Where exactly is the bleeding coming from?</a:t>
            </a:r>
          </a:p>
        </p:txBody>
      </p:sp>
      <p:sp>
        <p:nvSpPr>
          <p:cNvPr id="16" name="TextBox 15">
            <a:extLst>
              <a:ext uri="{FF2B5EF4-FFF2-40B4-BE49-F238E27FC236}">
                <a16:creationId xmlns:a16="http://schemas.microsoft.com/office/drawing/2014/main" id="{5EFD726C-7A2D-C49E-4615-73A10B9D8CF0}"/>
              </a:ext>
            </a:extLst>
          </p:cNvPr>
          <p:cNvSpPr txBox="1"/>
          <p:nvPr/>
        </p:nvSpPr>
        <p:spPr>
          <a:xfrm>
            <a:off x="6642100" y="4181744"/>
            <a:ext cx="2692400" cy="369332"/>
          </a:xfrm>
          <a:prstGeom prst="rect">
            <a:avLst/>
          </a:prstGeom>
          <a:noFill/>
        </p:spPr>
        <p:txBody>
          <a:bodyPr wrap="square" rtlCol="0">
            <a:spAutoFit/>
          </a:bodyPr>
          <a:lstStyle/>
          <a:p>
            <a:r>
              <a:rPr lang="en-US" dirty="0">
                <a:latin typeface="Arial Nova" panose="020B0504020202020204" pitchFamily="34" charset="0"/>
              </a:rPr>
              <a:t>Press hard with 2 hands.</a:t>
            </a:r>
          </a:p>
        </p:txBody>
      </p:sp>
      <p:pic>
        <p:nvPicPr>
          <p:cNvPr id="6" name="Picture 5" descr="A black background with white spots&#10;&#10;Description automatically generated">
            <a:extLst>
              <a:ext uri="{FF2B5EF4-FFF2-40B4-BE49-F238E27FC236}">
                <a16:creationId xmlns:a16="http://schemas.microsoft.com/office/drawing/2014/main" id="{D7649FDE-ED3E-8A1D-479E-AE0F2691F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2291" y="6227685"/>
            <a:ext cx="2958005" cy="487248"/>
          </a:xfrm>
          <a:prstGeom prst="rect">
            <a:avLst/>
          </a:prstGeom>
        </p:spPr>
      </p:pic>
    </p:spTree>
    <p:extLst>
      <p:ext uri="{BB962C8B-B14F-4D97-AF65-F5344CB8AC3E}">
        <p14:creationId xmlns:p14="http://schemas.microsoft.com/office/powerpoint/2010/main" val="21531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2" grpId="0"/>
      <p:bldP spid="1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99B9F1A-DE27-AB2A-EDD3-12705A59F93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1104CE5-5BCF-1FCA-9907-A21EE6D44184}"/>
              </a:ext>
            </a:extLst>
          </p:cNvPr>
          <p:cNvSpPr txBox="1"/>
          <p:nvPr/>
        </p:nvSpPr>
        <p:spPr>
          <a:xfrm>
            <a:off x="335972" y="291444"/>
            <a:ext cx="6556248" cy="830997"/>
          </a:xfrm>
          <a:prstGeom prst="rect">
            <a:avLst/>
          </a:prstGeom>
          <a:solidFill>
            <a:schemeClr val="bg1"/>
          </a:solidFill>
        </p:spPr>
        <p:txBody>
          <a:bodyPr wrap="square" rtlCol="0">
            <a:spAutoFit/>
          </a:bodyPr>
          <a:lstStyle/>
          <a:p>
            <a:r>
              <a:rPr lang="en-GB" sz="4800" b="1" dirty="0">
                <a:solidFill>
                  <a:srgbClr val="FF0000"/>
                </a:solidFill>
                <a:latin typeface="Arial Nova" panose="020B0504020202020204" pitchFamily="34" charset="0"/>
              </a:rPr>
              <a:t>Kits &amp; Cabinets</a:t>
            </a:r>
          </a:p>
        </p:txBody>
      </p:sp>
      <p:pic>
        <p:nvPicPr>
          <p:cNvPr id="4" name="Picture 3" descr="A red box with a white lid on a brick wall&#10;&#10;Description automatically generated">
            <a:extLst>
              <a:ext uri="{FF2B5EF4-FFF2-40B4-BE49-F238E27FC236}">
                <a16:creationId xmlns:a16="http://schemas.microsoft.com/office/drawing/2014/main" id="{9E33CE13-26B6-34D3-CCF8-419ABB7A6969}"/>
              </a:ext>
            </a:extLst>
          </p:cNvPr>
          <p:cNvPicPr>
            <a:picLocks noChangeAspect="1"/>
          </p:cNvPicPr>
          <p:nvPr/>
        </p:nvPicPr>
        <p:blipFill rotWithShape="1">
          <a:blip r:embed="rId2"/>
          <a:srcRect t="26528" r="-3" b="19576"/>
          <a:stretch/>
        </p:blipFill>
        <p:spPr>
          <a:xfrm>
            <a:off x="0" y="1645030"/>
            <a:ext cx="4657344" cy="3346704"/>
          </a:xfrm>
          <a:prstGeom prst="rect">
            <a:avLst/>
          </a:prstGeom>
        </p:spPr>
      </p:pic>
      <p:pic>
        <p:nvPicPr>
          <p:cNvPr id="5" name="Picture 4" descr="A brick building with graffiti on the side&#10;&#10;Description automatically generated">
            <a:extLst>
              <a:ext uri="{FF2B5EF4-FFF2-40B4-BE49-F238E27FC236}">
                <a16:creationId xmlns:a16="http://schemas.microsoft.com/office/drawing/2014/main" id="{7091A940-E7CE-59B2-767F-EA4A6A5AEDC6}"/>
              </a:ext>
            </a:extLst>
          </p:cNvPr>
          <p:cNvPicPr>
            <a:picLocks noChangeAspect="1"/>
          </p:cNvPicPr>
          <p:nvPr/>
        </p:nvPicPr>
        <p:blipFill rotWithShape="1">
          <a:blip r:embed="rId3"/>
          <a:srcRect t="19497" r="-2" b="8643"/>
          <a:stretch/>
        </p:blipFill>
        <p:spPr>
          <a:xfrm>
            <a:off x="8251371" y="1645030"/>
            <a:ext cx="4657346" cy="3346704"/>
          </a:xfrm>
          <a:prstGeom prst="rect">
            <a:avLst/>
          </a:prstGeom>
        </p:spPr>
      </p:pic>
      <p:pic>
        <p:nvPicPr>
          <p:cNvPr id="6" name="Picture 5" descr="A red emergency box with a keypad&#10;&#10;Description automatically generated">
            <a:extLst>
              <a:ext uri="{FF2B5EF4-FFF2-40B4-BE49-F238E27FC236}">
                <a16:creationId xmlns:a16="http://schemas.microsoft.com/office/drawing/2014/main" id="{B69F67A7-F969-C8F7-EF72-3BACECF8F586}"/>
              </a:ext>
            </a:extLst>
          </p:cNvPr>
          <p:cNvPicPr>
            <a:picLocks noChangeAspect="1"/>
          </p:cNvPicPr>
          <p:nvPr/>
        </p:nvPicPr>
        <p:blipFill rotWithShape="1">
          <a:blip r:embed="rId4"/>
          <a:srcRect r="-1" b="6947"/>
          <a:stretch/>
        </p:blipFill>
        <p:spPr>
          <a:xfrm>
            <a:off x="4657344" y="1645030"/>
            <a:ext cx="3594027" cy="3344317"/>
          </a:xfrm>
          <a:prstGeom prst="rect">
            <a:avLst/>
          </a:prstGeom>
        </p:spPr>
      </p:pic>
      <p:pic>
        <p:nvPicPr>
          <p:cNvPr id="3" name="Picture 2" descr="A black background with white spots&#10;&#10;Description automatically generated">
            <a:extLst>
              <a:ext uri="{FF2B5EF4-FFF2-40B4-BE49-F238E27FC236}">
                <a16:creationId xmlns:a16="http://schemas.microsoft.com/office/drawing/2014/main" id="{7E475883-F1FC-60E4-03CE-85D2312686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2291" y="6227685"/>
            <a:ext cx="2958005" cy="487248"/>
          </a:xfrm>
          <a:prstGeom prst="rect">
            <a:avLst/>
          </a:prstGeom>
        </p:spPr>
      </p:pic>
    </p:spTree>
    <p:extLst>
      <p:ext uri="{BB962C8B-B14F-4D97-AF65-F5344CB8AC3E}">
        <p14:creationId xmlns:p14="http://schemas.microsoft.com/office/powerpoint/2010/main" val="2848142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40118-81DB-29C2-2C16-F8A761E7909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08D8E85-10AE-2C39-B3CA-AAC5EEDBF910}"/>
              </a:ext>
            </a:extLst>
          </p:cNvPr>
          <p:cNvSpPr txBox="1"/>
          <p:nvPr/>
        </p:nvSpPr>
        <p:spPr>
          <a:xfrm>
            <a:off x="335971" y="291444"/>
            <a:ext cx="9537233" cy="830997"/>
          </a:xfrm>
          <a:prstGeom prst="rect">
            <a:avLst/>
          </a:prstGeom>
          <a:solidFill>
            <a:schemeClr val="bg1"/>
          </a:solidFill>
        </p:spPr>
        <p:txBody>
          <a:bodyPr wrap="square" rtlCol="0">
            <a:spAutoFit/>
          </a:bodyPr>
          <a:lstStyle/>
          <a:p>
            <a:r>
              <a:rPr lang="en-GB" sz="4800" b="1" dirty="0">
                <a:solidFill>
                  <a:srgbClr val="FF0000"/>
                </a:solidFill>
                <a:latin typeface="Arial Nova" panose="020B0504020202020204" pitchFamily="34" charset="0"/>
              </a:rPr>
              <a:t>Case Example – Anfield Schools </a:t>
            </a:r>
          </a:p>
        </p:txBody>
      </p:sp>
      <p:pic>
        <p:nvPicPr>
          <p:cNvPr id="5" name="Picture 4" descr="A black background with white spots&#10;&#10;Description automatically generated">
            <a:extLst>
              <a:ext uri="{FF2B5EF4-FFF2-40B4-BE49-F238E27FC236}">
                <a16:creationId xmlns:a16="http://schemas.microsoft.com/office/drawing/2014/main" id="{5B9C5F5C-AB0A-73B1-7192-C941EA157A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9141" y="6105586"/>
            <a:ext cx="2958005" cy="487248"/>
          </a:xfrm>
          <a:prstGeom prst="rect">
            <a:avLst/>
          </a:prstGeom>
        </p:spPr>
      </p:pic>
      <p:pic>
        <p:nvPicPr>
          <p:cNvPr id="2" name="Google Shape;181;p13" descr="A group of people standing in a room with red seats&#10;&#10;Description automatically generated with low confidence">
            <a:extLst>
              <a:ext uri="{FF2B5EF4-FFF2-40B4-BE49-F238E27FC236}">
                <a16:creationId xmlns:a16="http://schemas.microsoft.com/office/drawing/2014/main" id="{2898F0B5-4D33-7EAB-03F2-727A07EA8478}"/>
              </a:ext>
            </a:extLst>
          </p:cNvPr>
          <p:cNvPicPr preferRelativeResize="0"/>
          <p:nvPr/>
        </p:nvPicPr>
        <p:blipFill rotWithShape="1">
          <a:blip r:embed="rId3">
            <a:alphaModFix/>
          </a:blip>
          <a:srcRect l="4658" r="2448" b="-4"/>
          <a:stretch/>
        </p:blipFill>
        <p:spPr>
          <a:xfrm>
            <a:off x="1067841" y="1834225"/>
            <a:ext cx="4683738" cy="3559577"/>
          </a:xfrm>
          <a:prstGeom prst="rect">
            <a:avLst/>
          </a:prstGeom>
          <a:noFill/>
          <a:ln>
            <a:noFill/>
          </a:ln>
        </p:spPr>
      </p:pic>
      <p:pic>
        <p:nvPicPr>
          <p:cNvPr id="8" name="Picture 7" descr="A group of people around a person lying on a table&#10;&#10;Description automatically generated">
            <a:extLst>
              <a:ext uri="{FF2B5EF4-FFF2-40B4-BE49-F238E27FC236}">
                <a16:creationId xmlns:a16="http://schemas.microsoft.com/office/drawing/2014/main" id="{A6A348CA-0E8E-6FC9-F612-2F0B84F23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1828" y="1834225"/>
            <a:ext cx="5333221" cy="3559577"/>
          </a:xfrm>
          <a:prstGeom prst="rect">
            <a:avLst/>
          </a:prstGeom>
        </p:spPr>
      </p:pic>
      <p:pic>
        <p:nvPicPr>
          <p:cNvPr id="9" name="Picture 8" descr="A red and white logo&#10;&#10;Description automatically generated">
            <a:extLst>
              <a:ext uri="{FF2B5EF4-FFF2-40B4-BE49-F238E27FC236}">
                <a16:creationId xmlns:a16="http://schemas.microsoft.com/office/drawing/2014/main" id="{9E5E7E4D-A7F3-7A74-743F-4D37FD5959EC}"/>
              </a:ext>
            </a:extLst>
          </p:cNvPr>
          <p:cNvPicPr>
            <a:picLocks noChangeAspect="1"/>
          </p:cNvPicPr>
          <p:nvPr/>
        </p:nvPicPr>
        <p:blipFill>
          <a:blip r:embed="rId5"/>
          <a:stretch>
            <a:fillRect/>
          </a:stretch>
        </p:blipFill>
        <p:spPr>
          <a:xfrm>
            <a:off x="5441161" y="5486274"/>
            <a:ext cx="3217277" cy="1672905"/>
          </a:xfrm>
          <a:prstGeom prst="rect">
            <a:avLst/>
          </a:prstGeom>
        </p:spPr>
      </p:pic>
    </p:spTree>
    <p:extLst>
      <p:ext uri="{BB962C8B-B14F-4D97-AF65-F5344CB8AC3E}">
        <p14:creationId xmlns:p14="http://schemas.microsoft.com/office/powerpoint/2010/main" val="639497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table&#10;&#10;Description automatically generated">
            <a:extLst>
              <a:ext uri="{FF2B5EF4-FFF2-40B4-BE49-F238E27FC236}">
                <a16:creationId xmlns:a16="http://schemas.microsoft.com/office/drawing/2014/main" id="{283DA94D-5EEF-7FD9-D91D-150017C64658}"/>
              </a:ext>
            </a:extLst>
          </p:cNvPr>
          <p:cNvPicPr>
            <a:picLocks noChangeAspect="1"/>
          </p:cNvPicPr>
          <p:nvPr/>
        </p:nvPicPr>
        <p:blipFill>
          <a:blip r:embed="rId2">
            <a:extLst>
              <a:ext uri="{28A0092B-C50C-407E-A947-70E740481C1C}">
                <a14:useLocalDpi xmlns:a14="http://schemas.microsoft.com/office/drawing/2010/main" val="0"/>
              </a:ext>
            </a:extLst>
          </a:blip>
          <a:srcRect b="12980"/>
          <a:stretch/>
        </p:blipFill>
        <p:spPr>
          <a:xfrm>
            <a:off x="3558520" y="1288903"/>
            <a:ext cx="5074959" cy="4060881"/>
          </a:xfrm>
          <a:prstGeom prst="rect">
            <a:avLst/>
          </a:prstGeom>
        </p:spPr>
      </p:pic>
      <p:sp>
        <p:nvSpPr>
          <p:cNvPr id="4" name="TextBox 3">
            <a:extLst>
              <a:ext uri="{FF2B5EF4-FFF2-40B4-BE49-F238E27FC236}">
                <a16:creationId xmlns:a16="http://schemas.microsoft.com/office/drawing/2014/main" id="{76F6F810-75CA-6ED2-87C8-8676006EE72E}"/>
              </a:ext>
            </a:extLst>
          </p:cNvPr>
          <p:cNvSpPr txBox="1"/>
          <p:nvPr/>
        </p:nvSpPr>
        <p:spPr>
          <a:xfrm>
            <a:off x="335972" y="291444"/>
            <a:ext cx="8090398" cy="830997"/>
          </a:xfrm>
          <a:prstGeom prst="rect">
            <a:avLst/>
          </a:prstGeom>
          <a:solidFill>
            <a:schemeClr val="bg1"/>
          </a:solidFill>
        </p:spPr>
        <p:txBody>
          <a:bodyPr wrap="square" rtlCol="0">
            <a:spAutoFit/>
          </a:bodyPr>
          <a:lstStyle/>
          <a:p>
            <a:r>
              <a:rPr lang="en-GB" sz="4800" b="1" dirty="0">
                <a:solidFill>
                  <a:srgbClr val="FF0000"/>
                </a:solidFill>
                <a:latin typeface="Arial Nova" panose="020B0504020202020204" pitchFamily="34" charset="0"/>
              </a:rPr>
              <a:t>Case Example – Merseyrail </a:t>
            </a:r>
          </a:p>
        </p:txBody>
      </p:sp>
      <p:pic>
        <p:nvPicPr>
          <p:cNvPr id="5" name="Picture 4" descr="A black background with white spots&#10;&#10;Description automatically generated">
            <a:extLst>
              <a:ext uri="{FF2B5EF4-FFF2-40B4-BE49-F238E27FC236}">
                <a16:creationId xmlns:a16="http://schemas.microsoft.com/office/drawing/2014/main" id="{11566324-1A1D-9DF6-8BF3-45606B0BA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2291" y="6227685"/>
            <a:ext cx="2958005" cy="487248"/>
          </a:xfrm>
          <a:prstGeom prst="rect">
            <a:avLst/>
          </a:prstGeom>
        </p:spPr>
      </p:pic>
      <p:pic>
        <p:nvPicPr>
          <p:cNvPr id="6" name="Picture 5" descr="A black text on a white background&#10;&#10;Description automatically generated">
            <a:extLst>
              <a:ext uri="{FF2B5EF4-FFF2-40B4-BE49-F238E27FC236}">
                <a16:creationId xmlns:a16="http://schemas.microsoft.com/office/drawing/2014/main" id="{9519AD65-6208-E5B3-0FDF-04CC8D9AEAED}"/>
              </a:ext>
            </a:extLst>
          </p:cNvPr>
          <p:cNvPicPr>
            <a:picLocks noChangeAspect="1"/>
          </p:cNvPicPr>
          <p:nvPr/>
        </p:nvPicPr>
        <p:blipFill>
          <a:blip r:embed="rId4"/>
          <a:stretch>
            <a:fillRect/>
          </a:stretch>
        </p:blipFill>
        <p:spPr>
          <a:xfrm>
            <a:off x="5194132" y="6009094"/>
            <a:ext cx="3232238" cy="848906"/>
          </a:xfrm>
          <a:prstGeom prst="rect">
            <a:avLst/>
          </a:prstGeom>
        </p:spPr>
      </p:pic>
    </p:spTree>
    <p:extLst>
      <p:ext uri="{BB962C8B-B14F-4D97-AF65-F5344CB8AC3E}">
        <p14:creationId xmlns:p14="http://schemas.microsoft.com/office/powerpoint/2010/main" val="3694091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9EB460-0026-C392-818E-7A41E3A27173}"/>
              </a:ext>
            </a:extLst>
          </p:cNvPr>
          <p:cNvSpPr txBox="1"/>
          <p:nvPr/>
        </p:nvSpPr>
        <p:spPr>
          <a:xfrm>
            <a:off x="2963599" y="4924101"/>
            <a:ext cx="6550789" cy="923330"/>
          </a:xfrm>
          <a:prstGeom prst="rect">
            <a:avLst/>
          </a:prstGeom>
          <a:solidFill>
            <a:schemeClr val="bg1"/>
          </a:solidFill>
        </p:spPr>
        <p:txBody>
          <a:bodyPr wrap="square">
            <a:spAutoFit/>
          </a:bodyPr>
          <a:lstStyle/>
          <a:p>
            <a:pPr algn="ctr"/>
            <a:r>
              <a:rPr lang="en-US" b="0" i="0" dirty="0">
                <a:effectLst/>
                <a:latin typeface="Arial Nova" panose="020B0504020202020204" pitchFamily="34" charset="0"/>
              </a:rPr>
              <a:t>“We are delighted that more than 1,000 of our students can go out into the world better prepared for this type of emergency care.” Kev Cairns, a lecturer in clinical skills and simulation</a:t>
            </a:r>
            <a:endParaRPr lang="en-GB" dirty="0">
              <a:latin typeface="Arial Nova" panose="020B0504020202020204" pitchFamily="34" charset="0"/>
            </a:endParaRPr>
          </a:p>
        </p:txBody>
      </p:sp>
      <p:pic>
        <p:nvPicPr>
          <p:cNvPr id="5" name="Picture 4" descr="A yellow ambulance in a room with chairs&#10;&#10;Description automatically generated">
            <a:extLst>
              <a:ext uri="{FF2B5EF4-FFF2-40B4-BE49-F238E27FC236}">
                <a16:creationId xmlns:a16="http://schemas.microsoft.com/office/drawing/2014/main" id="{D6BD86E0-65B2-354C-A2A4-104F597BD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980" y="1472234"/>
            <a:ext cx="5057655" cy="3371770"/>
          </a:xfrm>
          <a:prstGeom prst="rect">
            <a:avLst/>
          </a:prstGeom>
        </p:spPr>
      </p:pic>
      <p:sp>
        <p:nvSpPr>
          <p:cNvPr id="6" name="TextBox 5">
            <a:extLst>
              <a:ext uri="{FF2B5EF4-FFF2-40B4-BE49-F238E27FC236}">
                <a16:creationId xmlns:a16="http://schemas.microsoft.com/office/drawing/2014/main" id="{2FE7AE14-B96B-2EC8-FADA-683CF4774996}"/>
              </a:ext>
            </a:extLst>
          </p:cNvPr>
          <p:cNvSpPr txBox="1"/>
          <p:nvPr/>
        </p:nvSpPr>
        <p:spPr>
          <a:xfrm>
            <a:off x="335971" y="291444"/>
            <a:ext cx="9537233" cy="830997"/>
          </a:xfrm>
          <a:prstGeom prst="rect">
            <a:avLst/>
          </a:prstGeom>
          <a:solidFill>
            <a:schemeClr val="bg1"/>
          </a:solidFill>
        </p:spPr>
        <p:txBody>
          <a:bodyPr wrap="square" rtlCol="0">
            <a:spAutoFit/>
          </a:bodyPr>
          <a:lstStyle/>
          <a:p>
            <a:r>
              <a:rPr lang="en-GB" sz="4800" b="1" dirty="0">
                <a:solidFill>
                  <a:srgbClr val="FF0000"/>
                </a:solidFill>
                <a:latin typeface="Arial Nova" panose="020B0504020202020204" pitchFamily="34" charset="0"/>
              </a:rPr>
              <a:t>Case Example – LMJU</a:t>
            </a:r>
          </a:p>
        </p:txBody>
      </p:sp>
      <p:pic>
        <p:nvPicPr>
          <p:cNvPr id="7" name="Picture 6" descr="A black background with white spots&#10;&#10;Description automatically generated">
            <a:extLst>
              <a:ext uri="{FF2B5EF4-FFF2-40B4-BE49-F238E27FC236}">
                <a16:creationId xmlns:a16="http://schemas.microsoft.com/office/drawing/2014/main" id="{5B49EDCB-5A9A-6426-9665-A6F88D557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9141" y="6105586"/>
            <a:ext cx="2958005" cy="487248"/>
          </a:xfrm>
          <a:prstGeom prst="rect">
            <a:avLst/>
          </a:prstGeom>
        </p:spPr>
      </p:pic>
      <p:pic>
        <p:nvPicPr>
          <p:cNvPr id="8" name="Picture 7" descr="A logo with text on it&#10;&#10;Description automatically generated">
            <a:extLst>
              <a:ext uri="{FF2B5EF4-FFF2-40B4-BE49-F238E27FC236}">
                <a16:creationId xmlns:a16="http://schemas.microsoft.com/office/drawing/2014/main" id="{18EF7D7F-8492-D4F5-94B6-B53DCD983915}"/>
              </a:ext>
            </a:extLst>
          </p:cNvPr>
          <p:cNvPicPr>
            <a:picLocks noChangeAspect="1"/>
          </p:cNvPicPr>
          <p:nvPr/>
        </p:nvPicPr>
        <p:blipFill>
          <a:blip r:embed="rId4"/>
          <a:stretch>
            <a:fillRect/>
          </a:stretch>
        </p:blipFill>
        <p:spPr>
          <a:xfrm>
            <a:off x="5531653" y="5889681"/>
            <a:ext cx="2848418" cy="1012770"/>
          </a:xfrm>
          <a:prstGeom prst="rect">
            <a:avLst/>
          </a:prstGeom>
        </p:spPr>
      </p:pic>
    </p:spTree>
    <p:extLst>
      <p:ext uri="{BB962C8B-B14F-4D97-AF65-F5344CB8AC3E}">
        <p14:creationId xmlns:p14="http://schemas.microsoft.com/office/powerpoint/2010/main" val="2742140454"/>
      </p:ext>
    </p:extLst>
  </p:cSld>
  <p:clrMapOvr>
    <a:masterClrMapping/>
  </p:clrMapOvr>
</p:sld>
</file>

<file path=ppt/theme/theme1.xml><?xml version="1.0" encoding="utf-8"?>
<a:theme xmlns:a="http://schemas.openxmlformats.org/drawingml/2006/main" name="Title slide">
  <a:themeElements>
    <a:clrScheme name="NWAA brand v1">
      <a:dk1>
        <a:srgbClr val="000000"/>
      </a:dk1>
      <a:lt1>
        <a:sysClr val="window" lastClr="FFFFFF"/>
      </a:lt1>
      <a:dk2>
        <a:srgbClr val="005DAA"/>
      </a:dk2>
      <a:lt2>
        <a:srgbClr val="FFFFFF"/>
      </a:lt2>
      <a:accent1>
        <a:srgbClr val="005DAA"/>
      </a:accent1>
      <a:accent2>
        <a:srgbClr val="FFC82E"/>
      </a:accent2>
      <a:accent3>
        <a:srgbClr val="E6333C"/>
      </a:accent3>
      <a:accent4>
        <a:srgbClr val="5698D2"/>
      </a:accent4>
      <a:accent5>
        <a:srgbClr val="FFFFFF"/>
      </a:accent5>
      <a:accent6>
        <a:srgbClr val="FCD64E"/>
      </a:accent6>
      <a:hlink>
        <a:srgbClr val="005DAA"/>
      </a:hlink>
      <a:folHlink>
        <a:srgbClr val="5698D2"/>
      </a:folHlink>
    </a:clrScheme>
    <a:fontScheme name="Custom 1">
      <a:majorFont>
        <a:latin typeface="Aptos Black"/>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rtlCol="0" anchor="b">
        <a:spAutoFit/>
      </a:bodyPr>
      <a:lstStyle>
        <a:defPPr algn="l">
          <a:defRPr sz="6000" b="1" dirty="0">
            <a:solidFill>
              <a:schemeClr val="tx2"/>
            </a:solidFill>
            <a:latin typeface="Aptos Black" panose="020B0004020202020204"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ntent slides">
  <a:themeElements>
    <a:clrScheme name="NWAA brand v1">
      <a:dk1>
        <a:srgbClr val="000000"/>
      </a:dk1>
      <a:lt1>
        <a:sysClr val="window" lastClr="FFFFFF"/>
      </a:lt1>
      <a:dk2>
        <a:srgbClr val="005DAA"/>
      </a:dk2>
      <a:lt2>
        <a:srgbClr val="FFFFFF"/>
      </a:lt2>
      <a:accent1>
        <a:srgbClr val="005DAA"/>
      </a:accent1>
      <a:accent2>
        <a:srgbClr val="FFC82E"/>
      </a:accent2>
      <a:accent3>
        <a:srgbClr val="E6333C"/>
      </a:accent3>
      <a:accent4>
        <a:srgbClr val="5698D2"/>
      </a:accent4>
      <a:accent5>
        <a:srgbClr val="FFFFFF"/>
      </a:accent5>
      <a:accent6>
        <a:srgbClr val="FCD64E"/>
      </a:accent6>
      <a:hlink>
        <a:srgbClr val="005DAA"/>
      </a:hlink>
      <a:folHlink>
        <a:srgbClr val="5698D2"/>
      </a:folHlink>
    </a:clrScheme>
    <a:fontScheme name="Custom 1">
      <a:majorFont>
        <a:latin typeface="Aptos Black"/>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rtlCol="0" anchor="b">
        <a:spAutoFit/>
      </a:bodyPr>
      <a:lstStyle>
        <a:defPPr algn="l">
          <a:defRPr sz="6000" b="1" dirty="0">
            <a:solidFill>
              <a:schemeClr val="tx2"/>
            </a:solidFill>
            <a:latin typeface="Aptos Black" panose="020B0004020202020204"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hoto slides">
  <a:themeElements>
    <a:clrScheme name="NWAA brand v1">
      <a:dk1>
        <a:srgbClr val="000000"/>
      </a:dk1>
      <a:lt1>
        <a:sysClr val="window" lastClr="FFFFFF"/>
      </a:lt1>
      <a:dk2>
        <a:srgbClr val="005DAA"/>
      </a:dk2>
      <a:lt2>
        <a:srgbClr val="FFFFFF"/>
      </a:lt2>
      <a:accent1>
        <a:srgbClr val="005DAA"/>
      </a:accent1>
      <a:accent2>
        <a:srgbClr val="FFC82E"/>
      </a:accent2>
      <a:accent3>
        <a:srgbClr val="E6333C"/>
      </a:accent3>
      <a:accent4>
        <a:srgbClr val="5698D2"/>
      </a:accent4>
      <a:accent5>
        <a:srgbClr val="FFFFFF"/>
      </a:accent5>
      <a:accent6>
        <a:srgbClr val="FCD64E"/>
      </a:accent6>
      <a:hlink>
        <a:srgbClr val="005DAA"/>
      </a:hlink>
      <a:folHlink>
        <a:srgbClr val="5698D2"/>
      </a:folHlink>
    </a:clrScheme>
    <a:fontScheme name="Custom 1">
      <a:majorFont>
        <a:latin typeface="Aptos Black"/>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rtlCol="0" anchor="b">
        <a:spAutoFit/>
      </a:bodyPr>
      <a:lstStyle>
        <a:defPPr algn="l">
          <a:defRPr sz="6000" b="1" dirty="0">
            <a:solidFill>
              <a:schemeClr val="tx2"/>
            </a:solidFill>
            <a:latin typeface="Aptos Black" panose="020B0004020202020204"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042310F0880547A92BA4C0C30C5A2C" ma:contentTypeVersion="18" ma:contentTypeDescription="Create a new document." ma:contentTypeScope="" ma:versionID="69e2ff12099aca3fb5502b7f1b581387">
  <xsd:schema xmlns:xsd="http://www.w3.org/2001/XMLSchema" xmlns:xs="http://www.w3.org/2001/XMLSchema" xmlns:p="http://schemas.microsoft.com/office/2006/metadata/properties" xmlns:ns2="37d7a74f-099d-4b8d-81ee-fd5c187f8388" xmlns:ns3="07b56c06-2927-46f0-990d-d6b7a1fe8ec4" xmlns:ns4="9a4cad7d-cde0-4c4b-9900-a6ca365b2969" targetNamespace="http://schemas.microsoft.com/office/2006/metadata/properties" ma:root="true" ma:fieldsID="ba94dceaf7eba7626eb92375a95e99b9" ns2:_="" ns3:_="" ns4:_="">
    <xsd:import namespace="37d7a74f-099d-4b8d-81ee-fd5c187f8388"/>
    <xsd:import namespace="07b56c06-2927-46f0-990d-d6b7a1fe8ec4"/>
    <xsd:import namespace="9a4cad7d-cde0-4c4b-9900-a6ca365b296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d7a74f-099d-4b8d-81ee-fd5c187f83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9384f4b-7a54-4637-bc1b-91fc76dbbd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b56c06-2927-46f0-990d-d6b7a1fe8ec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4cad7d-cde0-4c4b-9900-a6ca365b296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445e4a0-d52c-4d8c-82fa-8c978fcc7d43}" ma:internalName="TaxCatchAll" ma:showField="CatchAllData" ma:web="9a4cad7d-cde0-4c4b-9900-a6ca365b29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a4cad7d-cde0-4c4b-9900-a6ca365b2969" xsi:nil="true"/>
    <lcf76f155ced4ddcb4097134ff3c332f xmlns="37d7a74f-099d-4b8d-81ee-fd5c187f838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59E63A8-9F22-48FD-B980-A0C75F26C8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d7a74f-099d-4b8d-81ee-fd5c187f8388"/>
    <ds:schemaRef ds:uri="07b56c06-2927-46f0-990d-d6b7a1fe8ec4"/>
    <ds:schemaRef ds:uri="9a4cad7d-cde0-4c4b-9900-a6ca365b29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835974-BA5B-4D02-B43E-811BB7760FEB}">
  <ds:schemaRefs>
    <ds:schemaRef ds:uri="http://schemas.microsoft.com/sharepoint/v3/contenttype/forms"/>
  </ds:schemaRefs>
</ds:datastoreItem>
</file>

<file path=customXml/itemProps3.xml><?xml version="1.0" encoding="utf-8"?>
<ds:datastoreItem xmlns:ds="http://schemas.openxmlformats.org/officeDocument/2006/customXml" ds:itemID="{BF8BD448-3A11-4665-8336-B873E0C147B1}">
  <ds:schemaRefs>
    <ds:schemaRef ds:uri="http://schemas.microsoft.com/office/2006/metadata/properties"/>
    <ds:schemaRef ds:uri="http://schemas.microsoft.com/office/infopath/2007/PartnerControls"/>
    <ds:schemaRef ds:uri="9a4cad7d-cde0-4c4b-9900-a6ca365b2969"/>
    <ds:schemaRef ds:uri="37d7a74f-099d-4b8d-81ee-fd5c187f8388"/>
  </ds:schemaRefs>
</ds:datastoreItem>
</file>

<file path=docProps/app.xml><?xml version="1.0" encoding="utf-8"?>
<Properties xmlns="http://schemas.openxmlformats.org/officeDocument/2006/extended-properties" xmlns:vt="http://schemas.openxmlformats.org/officeDocument/2006/docPropsVTypes">
  <Template/>
  <TotalTime>10892</TotalTime>
  <Words>288</Words>
  <Application>Microsoft Office PowerPoint</Application>
  <PresentationFormat>Widescreen</PresentationFormat>
  <Paragraphs>46</Paragraphs>
  <Slides>18</Slides>
  <Notes>1</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18</vt:i4>
      </vt:variant>
    </vt:vector>
  </HeadingPairs>
  <TitlesOfParts>
    <vt:vector size="24" baseType="lpstr">
      <vt:lpstr>Aptos</vt:lpstr>
      <vt:lpstr>Arial</vt:lpstr>
      <vt:lpstr>Arial Nova</vt:lpstr>
      <vt:lpstr>Title slide</vt:lpstr>
      <vt:lpstr>Content slides</vt:lpstr>
      <vt:lpstr>Photo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Underwood</dc:creator>
  <cp:lastModifiedBy>White Emma Joanne Frances Hetherington</cp:lastModifiedBy>
  <cp:revision>12</cp:revision>
  <dcterms:created xsi:type="dcterms:W3CDTF">2024-09-19T08:30:30Z</dcterms:created>
  <dcterms:modified xsi:type="dcterms:W3CDTF">2025-02-05T12:39:56Z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0x010100DE042310F0880547A92BA4C0C30C5A2C</vt:lpwstr>
  </property>
  <property fmtid="{D5CDD505-2E9C-101B-9397-08002B2CF9AE}" pid="3" name="MediaServiceImageTags">
    <vt:lpwstr/>
  </property>
  <property fmtid="{D5CDD505-2E9C-101B-9397-08002B2CF9AE}" pid="4" name="MSIP_Label_fe7215e5-6892-44c5-bd87-118363e84c39_Enabled">
    <vt:lpwstr>true</vt:lpwstr>
  </property>
  <property fmtid="{D5CDD505-2E9C-101B-9397-08002B2CF9AE}" pid="5" name="MSIP_Label_fe7215e5-6892-44c5-bd87-118363e84c39_SetDate">
    <vt:lpwstr>2025-02-05T12:39:51Z</vt:lpwstr>
  </property>
  <property fmtid="{D5CDD505-2E9C-101B-9397-08002B2CF9AE}" pid="6" name="MSIP_Label_fe7215e5-6892-44c5-bd87-118363e84c39_Method">
    <vt:lpwstr>Standard</vt:lpwstr>
  </property>
  <property fmtid="{D5CDD505-2E9C-101B-9397-08002B2CF9AE}" pid="7" name="MSIP_Label_fe7215e5-6892-44c5-bd87-118363e84c39_Name">
    <vt:lpwstr>OFFICIAL</vt:lpwstr>
  </property>
  <property fmtid="{D5CDD505-2E9C-101B-9397-08002B2CF9AE}" pid="8" name="MSIP_Label_fe7215e5-6892-44c5-bd87-118363e84c39_SiteId">
    <vt:lpwstr>f3955ea2-4c5d-4e27-ab8d-f6f577fa122d</vt:lpwstr>
  </property>
  <property fmtid="{D5CDD505-2E9C-101B-9397-08002B2CF9AE}" pid="9" name="MSIP_Label_fe7215e5-6892-44c5-bd87-118363e84c39_ActionId">
    <vt:lpwstr>47b49915-7873-4f83-a98b-0cf07798d498</vt:lpwstr>
  </property>
  <property fmtid="{D5CDD505-2E9C-101B-9397-08002B2CF9AE}" pid="10" name="MSIP_Label_fe7215e5-6892-44c5-bd87-118363e84c39_ContentBits">
    <vt:lpwstr>0</vt:lpwstr>
  </property>
</Properties>
</file>