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sldIdLst>
    <p:sldId id="256" r:id="rId2"/>
    <p:sldId id="266" r:id="rId3"/>
    <p:sldId id="264" r:id="rId4"/>
    <p:sldId id="265" r:id="rId5"/>
    <p:sldId id="263" r:id="rId6"/>
    <p:sldId id="258" r:id="rId7"/>
    <p:sldId id="271" r:id="rId8"/>
    <p:sldId id="262" r:id="rId9"/>
    <p:sldId id="257" r:id="rId10"/>
    <p:sldId id="268" r:id="rId11"/>
    <p:sldId id="267" r:id="rId12"/>
    <p:sldId id="261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AD2B"/>
    <a:srgbClr val="D9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D61C368-375A-B7DA-6B30-3FECBC7DD8A4}" v="855" dt="2024-12-15T22:49:13.7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85" autoAdjust="0"/>
    <p:restoredTop sz="94605" autoAdjust="0"/>
  </p:normalViewPr>
  <p:slideViewPr>
    <p:cSldViewPr snapToGrid="0">
      <p:cViewPr varScale="1">
        <p:scale>
          <a:sx n="113" d="100"/>
          <a:sy n="113" d="100"/>
        </p:scale>
        <p:origin x="192" y="9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A92B07-0D2D-44B2-A2F8-6104030D77B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7BEA662-2A07-44C2-BC71-0D40AF435E7F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i="0" dirty="0"/>
            <a:t>  How they think police could do better to consider children during a parent’s arrest.</a:t>
          </a:r>
        </a:p>
      </dgm:t>
    </dgm:pt>
    <dgm:pt modelId="{D8925B60-7D1C-4360-8939-6EF0E5A161A8}" type="parTrans" cxnId="{EC8010CD-6EC7-4F0E-BCA6-BC9817DCF2BC}">
      <dgm:prSet/>
      <dgm:spPr/>
      <dgm:t>
        <a:bodyPr/>
        <a:lstStyle/>
        <a:p>
          <a:endParaRPr lang="en-US"/>
        </a:p>
      </dgm:t>
    </dgm:pt>
    <dgm:pt modelId="{EB5A4964-EDD3-4261-BD05-D84747F82FBF}" type="sibTrans" cxnId="{EC8010CD-6EC7-4F0E-BCA6-BC9817DCF2BC}">
      <dgm:prSet/>
      <dgm:spPr/>
      <dgm:t>
        <a:bodyPr/>
        <a:lstStyle/>
        <a:p>
          <a:endParaRPr lang="en-US"/>
        </a:p>
      </dgm:t>
    </dgm:pt>
    <dgm:pt modelId="{E91EE9BB-4326-6D42-B5F6-13FAA4B0CB2A}">
      <dgm:prSet custT="1"/>
      <dgm:spPr/>
      <dgm:t>
        <a:bodyPr/>
        <a:lstStyle/>
        <a:p>
          <a:pPr>
            <a:buFontTx/>
            <a:buNone/>
          </a:pPr>
          <a:r>
            <a:rPr lang="en-US" sz="2400" b="1" i="1" dirty="0">
              <a:solidFill>
                <a:srgbClr val="C00000"/>
              </a:solidFill>
            </a:rPr>
            <a:t>This is some of the things they said to us:</a:t>
          </a:r>
          <a:endParaRPr lang="en-US" sz="2400" b="1" dirty="0">
            <a:solidFill>
              <a:srgbClr val="C00000"/>
            </a:solidFill>
          </a:endParaRPr>
        </a:p>
      </dgm:t>
    </dgm:pt>
    <dgm:pt modelId="{42CBC587-6D54-2C45-AA6C-960924168DA2}" type="parTrans" cxnId="{731AF407-970C-4949-A185-0BEF9988D97A}">
      <dgm:prSet/>
      <dgm:spPr/>
      <dgm:t>
        <a:bodyPr/>
        <a:lstStyle/>
        <a:p>
          <a:endParaRPr lang="en-GB"/>
        </a:p>
      </dgm:t>
    </dgm:pt>
    <dgm:pt modelId="{42CD2B23-0473-284E-B968-59F5BEDBACC7}" type="sibTrans" cxnId="{731AF407-970C-4949-A185-0BEF9988D97A}">
      <dgm:prSet/>
      <dgm:spPr/>
      <dgm:t>
        <a:bodyPr/>
        <a:lstStyle/>
        <a:p>
          <a:endParaRPr lang="en-GB"/>
        </a:p>
      </dgm:t>
    </dgm:pt>
    <dgm:pt modelId="{3E55C1A3-6310-384A-A62C-70CFA712435E}">
      <dgm:prSet custT="1"/>
      <dgm:spPr/>
      <dgm:t>
        <a:bodyPr/>
        <a:lstStyle/>
        <a:p>
          <a:pPr>
            <a:buFont typeface="+mj-lt"/>
            <a:buAutoNum type="arabicPeriod"/>
          </a:pPr>
          <a:endParaRPr lang="en-US" sz="2000" i="0" dirty="0"/>
        </a:p>
      </dgm:t>
    </dgm:pt>
    <dgm:pt modelId="{BFB869E1-9194-0049-BC29-C807898B07C6}" type="parTrans" cxnId="{13C886B3-64AB-AF4A-9EDE-F00C2DFE1103}">
      <dgm:prSet/>
      <dgm:spPr/>
      <dgm:t>
        <a:bodyPr/>
        <a:lstStyle/>
        <a:p>
          <a:endParaRPr lang="en-GB"/>
        </a:p>
      </dgm:t>
    </dgm:pt>
    <dgm:pt modelId="{836911D4-8CD7-2944-AAD4-BDD7F18158FE}" type="sibTrans" cxnId="{13C886B3-64AB-AF4A-9EDE-F00C2DFE1103}">
      <dgm:prSet/>
      <dgm:spPr/>
      <dgm:t>
        <a:bodyPr/>
        <a:lstStyle/>
        <a:p>
          <a:endParaRPr lang="en-GB"/>
        </a:p>
      </dgm:t>
    </dgm:pt>
    <dgm:pt modelId="{37ED23A9-8B7B-4142-85E7-D4EBA1A6AFAE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i="0" dirty="0"/>
            <a:t>  What their experience was like; </a:t>
          </a:r>
        </a:p>
      </dgm:t>
    </dgm:pt>
    <dgm:pt modelId="{45FB431A-B630-45BF-A52F-8F3528182027}" type="sibTrans" cxnId="{DC02BE4D-56C1-4A2F-8EF2-2E7400F989EE}">
      <dgm:prSet/>
      <dgm:spPr/>
      <dgm:t>
        <a:bodyPr/>
        <a:lstStyle/>
        <a:p>
          <a:endParaRPr lang="en-US"/>
        </a:p>
      </dgm:t>
    </dgm:pt>
    <dgm:pt modelId="{F1D3E5C4-3D6F-4757-930D-AAF72A045E8E}" type="parTrans" cxnId="{DC02BE4D-56C1-4A2F-8EF2-2E7400F989EE}">
      <dgm:prSet/>
      <dgm:spPr/>
      <dgm:t>
        <a:bodyPr/>
        <a:lstStyle/>
        <a:p>
          <a:endParaRPr lang="en-US"/>
        </a:p>
      </dgm:t>
    </dgm:pt>
    <dgm:pt modelId="{510FFE85-1D9E-4A20-9842-8AF293AB7EBD}">
      <dgm:prSet custT="1"/>
      <dgm:spPr>
        <a:solidFill>
          <a:srgbClr val="8950B6"/>
        </a:solidFill>
      </dgm:spPr>
      <dgm:t>
        <a:bodyPr/>
        <a:lstStyle/>
        <a:p>
          <a:r>
            <a:rPr lang="en-US" sz="3600" dirty="0"/>
            <a:t>All had witnessed their parents getting arrested. </a:t>
          </a:r>
        </a:p>
        <a:p>
          <a:r>
            <a:rPr lang="en-US" sz="2800" dirty="0"/>
            <a:t>We asked them….</a:t>
          </a:r>
        </a:p>
      </dgm:t>
    </dgm:pt>
    <dgm:pt modelId="{590DEF04-E470-45F7-80FA-82E1C87CFD55}" type="sibTrans" cxnId="{B8402175-8D54-4913-B7E3-0507A78A13F7}">
      <dgm:prSet/>
      <dgm:spPr/>
      <dgm:t>
        <a:bodyPr/>
        <a:lstStyle/>
        <a:p>
          <a:endParaRPr lang="en-US"/>
        </a:p>
      </dgm:t>
    </dgm:pt>
    <dgm:pt modelId="{FC9E1366-1811-44EB-92C5-21285EAB5033}" type="parTrans" cxnId="{B8402175-8D54-4913-B7E3-0507A78A13F7}">
      <dgm:prSet/>
      <dgm:spPr/>
      <dgm:t>
        <a:bodyPr/>
        <a:lstStyle/>
        <a:p>
          <a:endParaRPr lang="en-US"/>
        </a:p>
      </dgm:t>
    </dgm:pt>
    <dgm:pt modelId="{A6A99CDF-CA97-E347-AD12-758DA8329EF6}">
      <dgm:prSet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i="0" dirty="0"/>
            <a:t>  What their experience of the police were and how it affected them;</a:t>
          </a:r>
        </a:p>
      </dgm:t>
    </dgm:pt>
    <dgm:pt modelId="{C3A26236-98DB-7647-A9A0-BCE225960D7D}" type="parTrans" cxnId="{F423ECC5-5EB0-E348-8FE3-C5EEAE09F86B}">
      <dgm:prSet/>
      <dgm:spPr/>
      <dgm:t>
        <a:bodyPr/>
        <a:lstStyle/>
        <a:p>
          <a:endParaRPr lang="en-GB"/>
        </a:p>
      </dgm:t>
    </dgm:pt>
    <dgm:pt modelId="{7AE64E25-625A-824F-A944-9BE1FF01D6C1}" type="sibTrans" cxnId="{F423ECC5-5EB0-E348-8FE3-C5EEAE09F86B}">
      <dgm:prSet/>
      <dgm:spPr/>
      <dgm:t>
        <a:bodyPr/>
        <a:lstStyle/>
        <a:p>
          <a:endParaRPr lang="en-GB"/>
        </a:p>
      </dgm:t>
    </dgm:pt>
    <dgm:pt modelId="{B015BB52-0E65-8842-BFC3-EE46D75D8AD5}">
      <dgm:prSet custT="1"/>
      <dgm:spPr/>
      <dgm:t>
        <a:bodyPr/>
        <a:lstStyle/>
        <a:p>
          <a:pPr>
            <a:buFont typeface="+mj-lt"/>
            <a:buAutoNum type="arabicPeriod"/>
          </a:pPr>
          <a:endParaRPr lang="en-US" sz="2000" i="0" dirty="0"/>
        </a:p>
      </dgm:t>
    </dgm:pt>
    <dgm:pt modelId="{1347DF8D-7F7B-9443-A817-53F2A7C83EED}" type="sibTrans" cxnId="{26444953-84C6-AC44-9BFC-11B24416BD75}">
      <dgm:prSet/>
      <dgm:spPr/>
      <dgm:t>
        <a:bodyPr/>
        <a:lstStyle/>
        <a:p>
          <a:endParaRPr lang="en-GB"/>
        </a:p>
      </dgm:t>
    </dgm:pt>
    <dgm:pt modelId="{E61FD254-A0C3-E740-ACD3-A8238C8E2F2F}" type="parTrans" cxnId="{26444953-84C6-AC44-9BFC-11B24416BD75}">
      <dgm:prSet/>
      <dgm:spPr/>
      <dgm:t>
        <a:bodyPr/>
        <a:lstStyle/>
        <a:p>
          <a:endParaRPr lang="en-GB"/>
        </a:p>
      </dgm:t>
    </dgm:pt>
    <dgm:pt modelId="{26B4E461-5459-9B44-9170-F691DC67594A}" type="pres">
      <dgm:prSet presAssocID="{14A92B07-0D2D-44B2-A2F8-6104030D77B7}" presName="linear" presStyleCnt="0">
        <dgm:presLayoutVars>
          <dgm:animLvl val="lvl"/>
          <dgm:resizeHandles val="exact"/>
        </dgm:presLayoutVars>
      </dgm:prSet>
      <dgm:spPr/>
    </dgm:pt>
    <dgm:pt modelId="{EF34AD74-7E34-F246-B3A7-89471C6E219E}" type="pres">
      <dgm:prSet presAssocID="{510FFE85-1D9E-4A20-9842-8AF293AB7EB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DD301EA-DD31-3C45-9FE1-78B009CDD5C2}" type="pres">
      <dgm:prSet presAssocID="{510FFE85-1D9E-4A20-9842-8AF293AB7EBD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731AF407-970C-4949-A185-0BEF9988D97A}" srcId="{510FFE85-1D9E-4A20-9842-8AF293AB7EBD}" destId="{E91EE9BB-4326-6D42-B5F6-13FAA4B0CB2A}" srcOrd="5" destOrd="0" parTransId="{42CBC587-6D54-2C45-AA6C-960924168DA2}" sibTransId="{42CD2B23-0473-284E-B968-59F5BEDBACC7}"/>
    <dgm:cxn modelId="{545BF811-4CB2-DA43-AB13-707F45F68906}" type="presOf" srcId="{B015BB52-0E65-8842-BFC3-EE46D75D8AD5}" destId="{9DD301EA-DD31-3C45-9FE1-78B009CDD5C2}" srcOrd="0" destOrd="0" presId="urn:microsoft.com/office/officeart/2005/8/layout/vList2"/>
    <dgm:cxn modelId="{B7CAC532-85B1-B647-8527-09142D3735A5}" type="presOf" srcId="{37ED23A9-8B7B-4142-85E7-D4EBA1A6AFAE}" destId="{9DD301EA-DD31-3C45-9FE1-78B009CDD5C2}" srcOrd="0" destOrd="1" presId="urn:microsoft.com/office/officeart/2005/8/layout/vList2"/>
    <dgm:cxn modelId="{DC02BE4D-56C1-4A2F-8EF2-2E7400F989EE}" srcId="{510FFE85-1D9E-4A20-9842-8AF293AB7EBD}" destId="{37ED23A9-8B7B-4142-85E7-D4EBA1A6AFAE}" srcOrd="1" destOrd="0" parTransId="{F1D3E5C4-3D6F-4757-930D-AAF72A045E8E}" sibTransId="{45FB431A-B630-45BF-A52F-8F3528182027}"/>
    <dgm:cxn modelId="{26444953-84C6-AC44-9BFC-11B24416BD75}" srcId="{510FFE85-1D9E-4A20-9842-8AF293AB7EBD}" destId="{B015BB52-0E65-8842-BFC3-EE46D75D8AD5}" srcOrd="0" destOrd="0" parTransId="{E61FD254-A0C3-E740-ACD3-A8238C8E2F2F}" sibTransId="{1347DF8D-7F7B-9443-A817-53F2A7C83EED}"/>
    <dgm:cxn modelId="{B8402175-8D54-4913-B7E3-0507A78A13F7}" srcId="{14A92B07-0D2D-44B2-A2F8-6104030D77B7}" destId="{510FFE85-1D9E-4A20-9842-8AF293AB7EBD}" srcOrd="0" destOrd="0" parTransId="{FC9E1366-1811-44EB-92C5-21285EAB5033}" sibTransId="{590DEF04-E470-45F7-80FA-82E1C87CFD55}"/>
    <dgm:cxn modelId="{60C5B17E-C3B5-5A4F-AA42-62E0FC0EBDE0}" type="presOf" srcId="{3E55C1A3-6310-384A-A62C-70CFA712435E}" destId="{9DD301EA-DD31-3C45-9FE1-78B009CDD5C2}" srcOrd="0" destOrd="4" presId="urn:microsoft.com/office/officeart/2005/8/layout/vList2"/>
    <dgm:cxn modelId="{8A74878B-BBE6-8C46-BCC2-218E5A58CF23}" type="presOf" srcId="{510FFE85-1D9E-4A20-9842-8AF293AB7EBD}" destId="{EF34AD74-7E34-F246-B3A7-89471C6E219E}" srcOrd="0" destOrd="0" presId="urn:microsoft.com/office/officeart/2005/8/layout/vList2"/>
    <dgm:cxn modelId="{29253EA1-7902-E642-8A70-5100BD7D1751}" type="presOf" srcId="{A6A99CDF-CA97-E347-AD12-758DA8329EF6}" destId="{9DD301EA-DD31-3C45-9FE1-78B009CDD5C2}" srcOrd="0" destOrd="2" presId="urn:microsoft.com/office/officeart/2005/8/layout/vList2"/>
    <dgm:cxn modelId="{74CE71AD-96B5-924F-9EDD-262AE586552D}" type="presOf" srcId="{E91EE9BB-4326-6D42-B5F6-13FAA4B0CB2A}" destId="{9DD301EA-DD31-3C45-9FE1-78B009CDD5C2}" srcOrd="0" destOrd="5" presId="urn:microsoft.com/office/officeart/2005/8/layout/vList2"/>
    <dgm:cxn modelId="{F67E9DB2-A4C4-134D-885E-0DE9A57C3B00}" type="presOf" srcId="{14A92B07-0D2D-44B2-A2F8-6104030D77B7}" destId="{26B4E461-5459-9B44-9170-F691DC67594A}" srcOrd="0" destOrd="0" presId="urn:microsoft.com/office/officeart/2005/8/layout/vList2"/>
    <dgm:cxn modelId="{13C886B3-64AB-AF4A-9EDE-F00C2DFE1103}" srcId="{510FFE85-1D9E-4A20-9842-8AF293AB7EBD}" destId="{3E55C1A3-6310-384A-A62C-70CFA712435E}" srcOrd="4" destOrd="0" parTransId="{BFB869E1-9194-0049-BC29-C807898B07C6}" sibTransId="{836911D4-8CD7-2944-AAD4-BDD7F18158FE}"/>
    <dgm:cxn modelId="{F423ECC5-5EB0-E348-8FE3-C5EEAE09F86B}" srcId="{510FFE85-1D9E-4A20-9842-8AF293AB7EBD}" destId="{A6A99CDF-CA97-E347-AD12-758DA8329EF6}" srcOrd="2" destOrd="0" parTransId="{C3A26236-98DB-7647-A9A0-BCE225960D7D}" sibTransId="{7AE64E25-625A-824F-A944-9BE1FF01D6C1}"/>
    <dgm:cxn modelId="{EC8010CD-6EC7-4F0E-BCA6-BC9817DCF2BC}" srcId="{510FFE85-1D9E-4A20-9842-8AF293AB7EBD}" destId="{77BEA662-2A07-44C2-BC71-0D40AF435E7F}" srcOrd="3" destOrd="0" parTransId="{D8925B60-7D1C-4360-8939-6EF0E5A161A8}" sibTransId="{EB5A4964-EDD3-4261-BD05-D84747F82FBF}"/>
    <dgm:cxn modelId="{763E5FFC-19DA-DE42-88F9-9DF8CFE11E95}" type="presOf" srcId="{77BEA662-2A07-44C2-BC71-0D40AF435E7F}" destId="{9DD301EA-DD31-3C45-9FE1-78B009CDD5C2}" srcOrd="0" destOrd="3" presId="urn:microsoft.com/office/officeart/2005/8/layout/vList2"/>
    <dgm:cxn modelId="{A92D7121-B1DC-1142-BCCE-C2A64152BC30}" type="presParOf" srcId="{26B4E461-5459-9B44-9170-F691DC67594A}" destId="{EF34AD74-7E34-F246-B3A7-89471C6E219E}" srcOrd="0" destOrd="0" presId="urn:microsoft.com/office/officeart/2005/8/layout/vList2"/>
    <dgm:cxn modelId="{0A39D58A-BB44-A64B-903A-F62F2CE9576A}" type="presParOf" srcId="{26B4E461-5459-9B44-9170-F691DC67594A}" destId="{9DD301EA-DD31-3C45-9FE1-78B009CDD5C2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34AD74-7E34-F246-B3A7-89471C6E219E}">
      <dsp:nvSpPr>
        <dsp:cNvPr id="0" name=""/>
        <dsp:cNvSpPr/>
      </dsp:nvSpPr>
      <dsp:spPr>
        <a:xfrm>
          <a:off x="0" y="908370"/>
          <a:ext cx="11032434" cy="1521000"/>
        </a:xfrm>
        <a:prstGeom prst="roundRect">
          <a:avLst/>
        </a:prstGeom>
        <a:solidFill>
          <a:srgbClr val="8950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All had witnessed their parents getting arrested. </a:t>
          </a:r>
        </a:p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We asked them….</a:t>
          </a:r>
        </a:p>
      </dsp:txBody>
      <dsp:txXfrm>
        <a:off x="74249" y="982619"/>
        <a:ext cx="10883936" cy="1372502"/>
      </dsp:txXfrm>
    </dsp:sp>
    <dsp:sp modelId="{9DD301EA-DD31-3C45-9FE1-78B009CDD5C2}">
      <dsp:nvSpPr>
        <dsp:cNvPr id="0" name=""/>
        <dsp:cNvSpPr/>
      </dsp:nvSpPr>
      <dsp:spPr>
        <a:xfrm>
          <a:off x="0" y="2429370"/>
          <a:ext cx="11032434" cy="2119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0280" tIns="25400" rIns="14224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endParaRPr lang="en-US" sz="2000" i="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000" i="0" kern="1200" dirty="0"/>
            <a:t>  What their experience was like;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000" i="0" kern="1200" dirty="0"/>
            <a:t>  What their experience of the police were and how it affected them;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r>
            <a:rPr lang="en-US" sz="2000" i="0" kern="1200" dirty="0"/>
            <a:t>  How they think police could do better to consider children during a parent’s arrest.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Font typeface="+mj-lt"/>
            <a:buAutoNum type="arabicPeriod"/>
          </a:pPr>
          <a:endParaRPr lang="en-US" sz="2000" i="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FontTx/>
            <a:buNone/>
          </a:pPr>
          <a:r>
            <a:rPr lang="en-US" sz="2400" b="1" i="1" kern="1200" dirty="0">
              <a:solidFill>
                <a:srgbClr val="C00000"/>
              </a:solidFill>
            </a:rPr>
            <a:t>This is some of the things they said to us:</a:t>
          </a:r>
          <a:endParaRPr lang="en-US" sz="2400" b="1" kern="1200" dirty="0">
            <a:solidFill>
              <a:srgbClr val="C00000"/>
            </a:solidFill>
          </a:endParaRPr>
        </a:p>
      </dsp:txBody>
      <dsp:txXfrm>
        <a:off x="0" y="2429370"/>
        <a:ext cx="11032434" cy="21191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5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29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1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2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12/15/24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818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12/15/24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63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12/15/24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47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12/15/24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46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12/15/24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6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12/15/24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4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12/15/24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1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Lorna@timemattersuk.com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L.M.Brookes@ljmu.ac.u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mayi8_Htw2E" TargetMode="External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97DE5A-DA89-0A80-C73D-8DCE1A3E2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209291-16B5-777A-C310-31E744BD5C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515" r="15043"/>
          <a:stretch/>
        </p:blipFill>
        <p:spPr>
          <a:xfrm>
            <a:off x="4824248" y="1"/>
            <a:ext cx="73677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2D29F3-6950-2FF3-6944-0B2B6F03F4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012" y="437496"/>
            <a:ext cx="4028547" cy="2781752"/>
          </a:xfrm>
        </p:spPr>
        <p:txBody>
          <a:bodyPr>
            <a:normAutofit/>
          </a:bodyPr>
          <a:lstStyle/>
          <a:p>
            <a:r>
              <a:rPr lang="en-GB" sz="2800" dirty="0"/>
              <a:t>How Time-Matters UK supports children and young people impacted by parental imprisonment to thrive.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F78D54-9BAD-B207-CE44-5EA49C880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793" y="4623973"/>
            <a:ext cx="4028547" cy="139491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r">
              <a:lnSpc>
                <a:spcPct val="110000"/>
              </a:lnSpc>
            </a:pPr>
            <a:r>
              <a:rPr lang="en-GB" sz="1600" b="1" dirty="0">
                <a:solidFill>
                  <a:schemeClr val="accent3">
                    <a:lumMod val="76000"/>
                  </a:schemeClr>
                </a:solidFill>
              </a:rPr>
              <a:t>Dr Lorna Brookes.</a:t>
            </a:r>
            <a:endParaRPr lang="en-US" sz="1600" dirty="0">
              <a:solidFill>
                <a:schemeClr val="accent3">
                  <a:lumMod val="76000"/>
                </a:schemeClr>
              </a:solidFill>
            </a:endParaRPr>
          </a:p>
          <a:p>
            <a:pPr algn="r">
              <a:lnSpc>
                <a:spcPct val="110000"/>
              </a:lnSpc>
            </a:pPr>
            <a:r>
              <a:rPr lang="en-GB" sz="1600" b="1" dirty="0">
                <a:solidFill>
                  <a:schemeClr val="accent3">
                    <a:lumMod val="76000"/>
                  </a:schemeClr>
                </a:solidFill>
              </a:rPr>
              <a:t>Reader in Parental Imprisonment at LJMU</a:t>
            </a:r>
          </a:p>
          <a:p>
            <a:pPr algn="r">
              <a:lnSpc>
                <a:spcPct val="110000"/>
              </a:lnSpc>
            </a:pPr>
            <a:r>
              <a:rPr lang="en-GB" sz="1600" b="1" dirty="0">
                <a:solidFill>
                  <a:schemeClr val="accent3">
                    <a:lumMod val="76000"/>
                  </a:schemeClr>
                </a:solidFill>
              </a:rPr>
              <a:t>Founder of TMUK</a:t>
            </a:r>
          </a:p>
          <a:p>
            <a:pPr algn="r">
              <a:lnSpc>
                <a:spcPct val="110000"/>
              </a:lnSpc>
            </a:pPr>
            <a:r>
              <a:rPr lang="en-GB" sz="1600" b="1" dirty="0">
                <a:solidFill>
                  <a:schemeClr val="accent6">
                    <a:lumMod val="76000"/>
                  </a:schemeClr>
                </a:solidFill>
              </a:rPr>
              <a:t>MVRP Conference 15th January 2025</a:t>
            </a:r>
          </a:p>
        </p:txBody>
      </p:sp>
      <p:pic>
        <p:nvPicPr>
          <p:cNvPr id="6" name="Picture 5" descr="A star in a circle&#10;&#10;Description automatically generated">
            <a:extLst>
              <a:ext uri="{FF2B5EF4-FFF2-40B4-BE49-F238E27FC236}">
                <a16:creationId xmlns:a16="http://schemas.microsoft.com/office/drawing/2014/main" id="{3114CC1F-E075-462F-57F8-31B1731D79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253" y="3494398"/>
            <a:ext cx="1054056" cy="858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17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eople standing in front of a screen&#10;&#10;Description automatically generated">
            <a:extLst>
              <a:ext uri="{FF2B5EF4-FFF2-40B4-BE49-F238E27FC236}">
                <a16:creationId xmlns:a16="http://schemas.microsoft.com/office/drawing/2014/main" id="{80989A02-7697-F34F-F79D-954BC5FE99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672" b="1032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5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Douglas shares insights on CPD with ...">
            <a:extLst>
              <a:ext uri="{FF2B5EF4-FFF2-40B4-BE49-F238E27FC236}">
                <a16:creationId xmlns:a16="http://schemas.microsoft.com/office/drawing/2014/main" id="{1CDC7F19-1A6E-DE77-8C61-E113B17A7A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55589" y="1824601"/>
            <a:ext cx="2092884" cy="1875170"/>
          </a:xfrm>
        </p:spPr>
      </p:pic>
      <p:pic>
        <p:nvPicPr>
          <p:cNvPr id="10" name="Picture 9" descr="A drawing of a question mark&#10;&#10;Description automatically generated">
            <a:extLst>
              <a:ext uri="{FF2B5EF4-FFF2-40B4-BE49-F238E27FC236}">
                <a16:creationId xmlns:a16="http://schemas.microsoft.com/office/drawing/2014/main" id="{43A02AE3-C5A6-EFC6-544D-6FB2B4B8A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35" y="488183"/>
            <a:ext cx="4338822" cy="6086788"/>
          </a:xfrm>
          <a:prstGeom prst="rect">
            <a:avLst/>
          </a:prstGeom>
        </p:spPr>
      </p:pic>
      <p:pic>
        <p:nvPicPr>
          <p:cNvPr id="11" name="Picture 10" descr="A poster with a person holding a group of children&#10;&#10;Description automatically generated">
            <a:extLst>
              <a:ext uri="{FF2B5EF4-FFF2-40B4-BE49-F238E27FC236}">
                <a16:creationId xmlns:a16="http://schemas.microsoft.com/office/drawing/2014/main" id="{6E1704DD-2E40-2D2C-C0EE-0D72FA670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986" y="119744"/>
            <a:ext cx="4690073" cy="661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045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0" name="Rectangle 4119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1" name="Rectangle 4120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mage preview">
            <a:extLst>
              <a:ext uri="{FF2B5EF4-FFF2-40B4-BE49-F238E27FC236}">
                <a16:creationId xmlns:a16="http://schemas.microsoft.com/office/drawing/2014/main" id="{EF9BEE69-26D9-C530-2C3A-CB84D8299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3453"/>
          <a:stretch/>
        </p:blipFill>
        <p:spPr bwMode="auto">
          <a:xfrm>
            <a:off x="641276" y="643467"/>
            <a:ext cx="4013020" cy="2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hild sitting at a desk&#10;&#10;Description automatically generated">
            <a:extLst>
              <a:ext uri="{FF2B5EF4-FFF2-40B4-BE49-F238E27FC236}">
                <a16:creationId xmlns:a16="http://schemas.microsoft.com/office/drawing/2014/main" id="{4255F194-4D82-2929-31E4-C8A83B5D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6" b="-5"/>
          <a:stretch/>
        </p:blipFill>
        <p:spPr>
          <a:xfrm>
            <a:off x="643467" y="3509433"/>
            <a:ext cx="4010830" cy="2705099"/>
          </a:xfrm>
          <a:prstGeom prst="rect">
            <a:avLst/>
          </a:prstGeom>
        </p:spPr>
      </p:pic>
      <p:pic>
        <p:nvPicPr>
          <p:cNvPr id="3" name="Picture 2" descr="A person crying while holding a towel&#10;&#10;Description automatically generated">
            <a:extLst>
              <a:ext uri="{FF2B5EF4-FFF2-40B4-BE49-F238E27FC236}">
                <a16:creationId xmlns:a16="http://schemas.microsoft.com/office/drawing/2014/main" id="{CDAF2980-67D2-8F22-49EB-F44970467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8" r="2674" b="-2"/>
          <a:stretch/>
        </p:blipFill>
        <p:spPr>
          <a:xfrm>
            <a:off x="4812633" y="643467"/>
            <a:ext cx="6735900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83AC2E-2AC1-37CD-5F11-CD4943806C99}"/>
              </a:ext>
            </a:extLst>
          </p:cNvPr>
          <p:cNvSpPr txBox="1"/>
          <p:nvPr/>
        </p:nvSpPr>
        <p:spPr>
          <a:xfrm>
            <a:off x="6174187" y="6377940"/>
            <a:ext cx="5374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dirty="0"/>
              <a:t>“That Girl” : Coming soon in 2025</a:t>
            </a:r>
          </a:p>
        </p:txBody>
      </p:sp>
    </p:spTree>
    <p:extLst>
      <p:ext uri="{BB962C8B-B14F-4D97-AF65-F5344CB8AC3E}">
        <p14:creationId xmlns:p14="http://schemas.microsoft.com/office/powerpoint/2010/main" val="15058296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07B083-EAC0-A5BB-C369-C9589EC7F2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B8A32B-4B04-F18F-1833-E1CB95910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53" y="377416"/>
            <a:ext cx="6643535" cy="829443"/>
          </a:xfrm>
        </p:spPr>
        <p:txBody>
          <a:bodyPr anchor="b">
            <a:noAutofit/>
          </a:bodyPr>
          <a:lstStyle/>
          <a:p>
            <a:r>
              <a:rPr lang="en-US" sz="2800" dirty="0"/>
              <a:t>Listen. Practice. Research. Change.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CB2ED-4B56-3F5C-D3FE-69CA36181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8888" y="793026"/>
            <a:ext cx="5214687" cy="44404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10000"/>
              </a:lnSpc>
            </a:pPr>
            <a:r>
              <a:rPr lang="en-GB" sz="1400">
                <a:latin typeface="Arial"/>
                <a:cs typeface="Arial"/>
              </a:rPr>
              <a:t>Brookes, L. 2024. </a:t>
            </a:r>
            <a:r>
              <a:rPr lang="en-GB" sz="1400" b="1">
                <a:latin typeface="Arial"/>
                <a:cs typeface="Arial"/>
              </a:rPr>
              <a:t>“Safe Together”. A Reflection of a Therapeutic Art Programme for Children Impacted by Parental Imprisonment. </a:t>
            </a:r>
            <a:r>
              <a:rPr lang="en-GB" sz="1400" i="1">
                <a:latin typeface="Arial"/>
                <a:cs typeface="Arial"/>
              </a:rPr>
              <a:t>Probation Journal. </a:t>
            </a:r>
            <a:endParaRPr lang="en-US" sz="1400" i="1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GB" sz="1400">
                <a:latin typeface="Arial"/>
                <a:cs typeface="Arial"/>
              </a:rPr>
              <a:t>Brookes L, Daly A. 2024. </a:t>
            </a:r>
            <a:r>
              <a:rPr lang="en-GB" sz="1400" b="1">
                <a:latin typeface="Arial"/>
                <a:cs typeface="Arial"/>
              </a:rPr>
              <a:t>“Picture this, picture me”: community-based peer-to-peer and family support for children impacted by parental imprisonment.</a:t>
            </a:r>
            <a:r>
              <a:rPr lang="en-GB" sz="1400">
                <a:latin typeface="Arial"/>
                <a:cs typeface="Arial"/>
              </a:rPr>
              <a:t> J</a:t>
            </a:r>
            <a:r>
              <a:rPr lang="en-GB" sz="1400" i="1">
                <a:latin typeface="Arial"/>
                <a:cs typeface="Arial"/>
              </a:rPr>
              <a:t>ournal of Children's Services.</a:t>
            </a:r>
            <a:endParaRPr lang="en-US" sz="1400" i="1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GB" sz="1400">
                <a:latin typeface="Arial"/>
                <a:cs typeface="Arial"/>
              </a:rPr>
              <a:t>Brookes L, Frankham J. 2021. </a:t>
            </a:r>
            <a:r>
              <a:rPr lang="en-GB" sz="1400" b="1">
                <a:latin typeface="Arial"/>
                <a:cs typeface="Arial"/>
              </a:rPr>
              <a:t>The hidden voices of children and young people with a parent in prison: What schools need to know about supporting these vulnerable pupils</a:t>
            </a:r>
            <a:r>
              <a:rPr lang="en-GB" sz="1400">
                <a:latin typeface="Arial"/>
                <a:cs typeface="Arial"/>
              </a:rPr>
              <a:t> </a:t>
            </a:r>
            <a:r>
              <a:rPr lang="en-GB" sz="1400" i="1">
                <a:latin typeface="Arial"/>
                <a:cs typeface="Arial"/>
              </a:rPr>
              <a:t>International Journal of Educational Development  </a:t>
            </a:r>
            <a:endParaRPr lang="en-US" sz="1400" i="1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GB" sz="1400">
                <a:latin typeface="Arial"/>
                <a:cs typeface="Arial"/>
              </a:rPr>
              <a:t>Brookes L. 2021. </a:t>
            </a:r>
            <a:r>
              <a:rPr lang="en-GB" sz="1400" b="1">
                <a:latin typeface="Arial"/>
                <a:cs typeface="Arial"/>
              </a:rPr>
              <a:t>Forward: It’s not right! How children and young people, impacted by parental imprisonment, experience child rights.</a:t>
            </a:r>
            <a:r>
              <a:rPr lang="en-GB" sz="1400">
                <a:latin typeface="Arial"/>
                <a:cs typeface="Arial"/>
              </a:rPr>
              <a:t> Donson F, Parkes A. Parental Imprisonment and Children’s Rights Routledge.</a:t>
            </a:r>
          </a:p>
          <a:p>
            <a:pPr>
              <a:lnSpc>
                <a:spcPct val="110000"/>
              </a:lnSpc>
            </a:pPr>
            <a:r>
              <a:rPr lang="en-GB" sz="1400">
                <a:latin typeface="Arial"/>
                <a:cs typeface="Arial"/>
              </a:rPr>
              <a:t>Brookes L. 2020. </a:t>
            </a:r>
            <a:r>
              <a:rPr lang="en-GB" sz="1400" b="1">
                <a:latin typeface="Arial"/>
                <a:cs typeface="Arial"/>
              </a:rPr>
              <a:t>Practical Support for Children with a Mother in Prison: Reflections from a Practitioner.</a:t>
            </a:r>
            <a:r>
              <a:rPr lang="en-GB" sz="1400">
                <a:latin typeface="Arial"/>
                <a:cs typeface="Arial"/>
              </a:rPr>
              <a:t> Mothering from the Inside Research on motherhood and imprisonment.</a:t>
            </a:r>
          </a:p>
          <a:p>
            <a:pPr>
              <a:lnSpc>
                <a:spcPct val="110000"/>
              </a:lnSpc>
            </a:pPr>
            <a:r>
              <a:rPr lang="en-GB" sz="1400">
                <a:latin typeface="Arial"/>
                <a:cs typeface="Arial"/>
              </a:rPr>
              <a:t>Brookes L. 2018. </a:t>
            </a:r>
            <a:r>
              <a:rPr lang="en-GB" sz="1400" b="1">
                <a:latin typeface="Arial"/>
                <a:cs typeface="Arial"/>
              </a:rPr>
              <a:t>Why we need to listen to children of prisoners</a:t>
            </a:r>
            <a:r>
              <a:rPr lang="en-GB" sz="1400">
                <a:latin typeface="Arial"/>
                <a:cs typeface="Arial"/>
              </a:rPr>
              <a:t> </a:t>
            </a:r>
            <a:r>
              <a:rPr lang="en-GB" sz="1400" i="1">
                <a:latin typeface="Arial"/>
                <a:cs typeface="Arial"/>
              </a:rPr>
              <a:t>European Journal of Education. </a:t>
            </a:r>
            <a:endParaRPr lang="en-GB" sz="140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1000"/>
          </a:p>
        </p:txBody>
      </p:sp>
      <p:pic>
        <p:nvPicPr>
          <p:cNvPr id="4" name="Picture 3" descr="Child To Live With Gratitude ...">
            <a:extLst>
              <a:ext uri="{FF2B5EF4-FFF2-40B4-BE49-F238E27FC236}">
                <a16:creationId xmlns:a16="http://schemas.microsoft.com/office/drawing/2014/main" id="{80BCCAC6-DD4A-876E-9820-39144D000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047" y="2081048"/>
            <a:ext cx="4786953" cy="24988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4F0908-8B09-6F43-05EE-2D820C85E84F}"/>
              </a:ext>
            </a:extLst>
          </p:cNvPr>
          <p:cNvSpPr txBox="1"/>
          <p:nvPr/>
        </p:nvSpPr>
        <p:spPr>
          <a:xfrm>
            <a:off x="2005542" y="5233692"/>
            <a:ext cx="3241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hlinkClick r:id="rId3"/>
              </a:rPr>
              <a:t>lorna@timemattersuk.com</a:t>
            </a:r>
            <a:endParaRPr lang="en-US"/>
          </a:p>
          <a:p>
            <a:endParaRPr lang="en-US" dirty="0"/>
          </a:p>
          <a:p>
            <a:r>
              <a:rPr lang="en-US" dirty="0">
                <a:hlinkClick r:id="rId4"/>
              </a:rPr>
              <a:t>L.M.Brookes@ljmu.ac.uk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072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support and check mark&#10;&#10;Description automatically generated">
            <a:extLst>
              <a:ext uri="{FF2B5EF4-FFF2-40B4-BE49-F238E27FC236}">
                <a16:creationId xmlns:a16="http://schemas.microsoft.com/office/drawing/2014/main" id="{9CE61F57-2F05-984C-72E7-73A682E088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222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5D3817B-01DA-DCDA-FA18-49D6FF0037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eggs with faces on them&#10;&#10;Description automatically generated">
            <a:extLst>
              <a:ext uri="{FF2B5EF4-FFF2-40B4-BE49-F238E27FC236}">
                <a16:creationId xmlns:a16="http://schemas.microsoft.com/office/drawing/2014/main" id="{47BF1992-E281-55F4-29FD-DA1E3736CF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70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D48EA17-F2CF-2F98-FC06-DBB6A2AEC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D3D4267-6754-E656-C65D-257297D45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2" name="Picture 1" descr="A close-up of a painting&#10;&#10;Description automatically generated">
            <a:extLst>
              <a:ext uri="{FF2B5EF4-FFF2-40B4-BE49-F238E27FC236}">
                <a16:creationId xmlns:a16="http://schemas.microsoft.com/office/drawing/2014/main" id="{6CADE262-3E95-53CF-09E7-2F0218F0CB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19" r="2" b="2"/>
          <a:stretch/>
        </p:blipFill>
        <p:spPr>
          <a:xfrm>
            <a:off x="133896" y="136321"/>
            <a:ext cx="11924208" cy="65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1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connect Between Research and ...">
            <a:extLst>
              <a:ext uri="{FF2B5EF4-FFF2-40B4-BE49-F238E27FC236}">
                <a16:creationId xmlns:a16="http://schemas.microsoft.com/office/drawing/2014/main" id="{ADE16CB0-6F88-D898-514B-A82407EFE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755" y="617414"/>
            <a:ext cx="4722252" cy="312854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5A1738-B942-55EB-BEA2-AC47907D43BD}"/>
              </a:ext>
            </a:extLst>
          </p:cNvPr>
          <p:cNvSpPr txBox="1"/>
          <p:nvPr/>
        </p:nvSpPr>
        <p:spPr>
          <a:xfrm>
            <a:off x="1018407" y="753021"/>
            <a:ext cx="5663458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dirty="0">
                <a:solidFill>
                  <a:srgbClr val="00B050"/>
                </a:solidFill>
              </a:rPr>
              <a:t>It's not your fault</a:t>
            </a:r>
          </a:p>
          <a:p>
            <a:pPr algn="ctr"/>
            <a:endParaRPr lang="en-US" sz="4400" b="1" dirty="0">
              <a:solidFill>
                <a:srgbClr val="00B050"/>
              </a:solidFill>
            </a:endParaRPr>
          </a:p>
          <a:p>
            <a:pPr algn="ctr"/>
            <a:r>
              <a:rPr lang="en-US" sz="4400" b="1" dirty="0">
                <a:solidFill>
                  <a:srgbClr val="00B050"/>
                </a:solidFill>
              </a:rPr>
              <a:t>You are not alone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0BE57-9DC3-FD02-8A09-BCB6B5FCE756}"/>
              </a:ext>
            </a:extLst>
          </p:cNvPr>
          <p:cNvSpPr txBox="1"/>
          <p:nvPr/>
        </p:nvSpPr>
        <p:spPr>
          <a:xfrm>
            <a:off x="680410" y="4148245"/>
            <a:ext cx="1082317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76000"/>
                  </a:schemeClr>
                </a:solidFill>
              </a:rPr>
              <a:t>Should </a:t>
            </a:r>
            <a:r>
              <a:rPr lang="en-US" sz="3200" b="1" dirty="0">
                <a:solidFill>
                  <a:schemeClr val="accent1">
                    <a:lumMod val="76000"/>
                  </a:schemeClr>
                </a:solidFill>
              </a:rPr>
              <a:t>not be </a:t>
            </a:r>
            <a:r>
              <a:rPr lang="en-US" sz="3200" dirty="0">
                <a:solidFill>
                  <a:schemeClr val="accent1">
                    <a:lumMod val="76000"/>
                  </a:schemeClr>
                </a:solidFill>
              </a:rPr>
              <a:t>considered as being a risk of becoming offenders like their parent who went to prison.</a:t>
            </a:r>
          </a:p>
          <a:p>
            <a:pPr algn="ctr"/>
            <a:endParaRPr lang="en-US" sz="1200" dirty="0"/>
          </a:p>
          <a:p>
            <a:pPr algn="ctr"/>
            <a:r>
              <a:rPr lang="en-US" sz="3200" dirty="0">
                <a:solidFill>
                  <a:srgbClr val="00B050"/>
                </a:solidFill>
              </a:rPr>
              <a:t>Should however been understood as children and young people who have an ACE or multiple ACE's</a:t>
            </a:r>
          </a:p>
        </p:txBody>
      </p:sp>
    </p:spTree>
    <p:extLst>
      <p:ext uri="{BB962C8B-B14F-4D97-AF65-F5344CB8AC3E}">
        <p14:creationId xmlns:p14="http://schemas.microsoft.com/office/powerpoint/2010/main" val="305191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CD59064A-7BD3-673D-2606-9507EFB48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77BE7-39D5-CB5E-2DE9-B2210F84C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118" y="4409625"/>
            <a:ext cx="6526376" cy="524029"/>
          </a:xfrm>
        </p:spPr>
        <p:txBody>
          <a:bodyPr anchor="t">
            <a:noAutofit/>
          </a:bodyPr>
          <a:lstStyle/>
          <a:p>
            <a:r>
              <a:rPr lang="en-GB" sz="2800" dirty="0"/>
              <a:t>International Child Peace Prize 2023</a:t>
            </a:r>
          </a:p>
        </p:txBody>
      </p:sp>
      <p:sp>
        <p:nvSpPr>
          <p:cNvPr id="4" name="AutoShape 6" descr="30 under 30: The young people inspiring the next generation in Merseyside -  Liverpool Echo">
            <a:extLst>
              <a:ext uri="{FF2B5EF4-FFF2-40B4-BE49-F238E27FC236}">
                <a16:creationId xmlns:a16="http://schemas.microsoft.com/office/drawing/2014/main" id="{80546EED-105D-B707-9C55-9F91879495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0077" y="631500"/>
            <a:ext cx="2967319" cy="31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GB" sz="2400" b="1" dirty="0"/>
              <a:t>30 under 30: </a:t>
            </a:r>
            <a:endParaRPr lang="en-US" sz="2400" dirty="0"/>
          </a:p>
          <a:p>
            <a:pPr algn="ctr"/>
            <a:r>
              <a:rPr lang="en-GB" sz="2400" b="1" dirty="0"/>
              <a:t>The young people inspiring the next generation in Merseyside</a:t>
            </a:r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56F0706-A742-5DE9-006E-4D69CEC0F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6732" y="4958029"/>
            <a:ext cx="4062266" cy="19389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__Open_Sans_ef6af1"/>
              </a:rPr>
              <a:t>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__Open_Sans_ef6af1"/>
              </a:rPr>
              <a:t>“What has happened to you is not your fault, and having a parent in prison does not define you</a:t>
            </a:r>
            <a:r>
              <a:rPr lang="en-US" altLang="en-US" sz="2400" b="1" dirty="0">
                <a:solidFill>
                  <a:schemeClr val="accent4">
                    <a:lumMod val="75000"/>
                  </a:schemeClr>
                </a:solidFill>
                <a:latin typeface="__Open_Sans_ef6af1"/>
              </a:rPr>
              <a:t>"</a:t>
            </a:r>
            <a:endParaRPr lang="en-US" altLang="en-US" sz="2400" b="1" i="0" u="none" strike="noStrike" cap="none" normalizeH="0" baseline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0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cs typeface="Arial"/>
            </a:endParaRPr>
          </a:p>
        </p:txBody>
      </p:sp>
      <p:sp>
        <p:nvSpPr>
          <p:cNvPr id="7" name="AutoShape 10" descr="Liverpool Echo">
            <a:extLst>
              <a:ext uri="{FF2B5EF4-FFF2-40B4-BE49-F238E27FC236}">
                <a16:creationId xmlns:a16="http://schemas.microsoft.com/office/drawing/2014/main" id="{08D290C2-ABCB-CEFF-3DE6-75781697C8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4325112"/>
            <a:ext cx="1740716" cy="69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2" descr="Liverpool Echo">
            <a:extLst>
              <a:ext uri="{FF2B5EF4-FFF2-40B4-BE49-F238E27FC236}">
                <a16:creationId xmlns:a16="http://schemas.microsoft.com/office/drawing/2014/main" id="{16E64D18-5BC6-8721-3578-ECD463F08F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AutoShape 14" descr="Liverpool Echo">
            <a:extLst>
              <a:ext uri="{FF2B5EF4-FFF2-40B4-BE49-F238E27FC236}">
                <a16:creationId xmlns:a16="http://schemas.microsoft.com/office/drawing/2014/main" id="{DF23370A-DFAE-6CBF-D481-85C740D2C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E77E5C-E9A4-9B26-7CE6-CB25A5519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826" y="2559394"/>
            <a:ext cx="1777732" cy="624073"/>
          </a:xfrm>
          <a:prstGeom prst="rect">
            <a:avLst/>
          </a:prstGeom>
        </p:spPr>
      </p:pic>
      <p:sp>
        <p:nvSpPr>
          <p:cNvPr id="11" name="AutoShape 16" descr="30 under 30: The young people inspiring the next generation in Merseyside -  Liverpool Echo">
            <a:extLst>
              <a:ext uri="{FF2B5EF4-FFF2-40B4-BE49-F238E27FC236}">
                <a16:creationId xmlns:a16="http://schemas.microsoft.com/office/drawing/2014/main" id="{C0243380-A91D-DBB7-96C6-E2D10A9C40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68" name="Picture 20" descr="Timemattersuk (@TimeMattersUK1) / X">
            <a:extLst>
              <a:ext uri="{FF2B5EF4-FFF2-40B4-BE49-F238E27FC236}">
                <a16:creationId xmlns:a16="http://schemas.microsoft.com/office/drawing/2014/main" id="{7C0DEA56-382C-6176-312E-8D0CEE59A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432" y="4381023"/>
            <a:ext cx="2967319" cy="216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standing at a podium with a crowd of people behind him&#10;&#10;Description automatically generated">
            <a:extLst>
              <a:ext uri="{FF2B5EF4-FFF2-40B4-BE49-F238E27FC236}">
                <a16:creationId xmlns:a16="http://schemas.microsoft.com/office/drawing/2014/main" id="{9D398355-1A4B-633E-78E4-66E2AE5131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396" y="281989"/>
            <a:ext cx="8412766" cy="381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3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FD6CF-8951-F19A-ACB4-6EE63421C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628" y="492460"/>
            <a:ext cx="11459816" cy="57284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 new training resource for Merseyside Police based on Interviews with young people from TMUK</a:t>
            </a:r>
            <a:r>
              <a:rPr lang="en-US" dirty="0"/>
              <a:t>. </a:t>
            </a:r>
            <a:endParaRPr lang="en-US" b="1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C6EB0DB-DFFA-5B81-E0B1-67C400C0E7A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514914"/>
              </p:ext>
            </p:extLst>
          </p:nvPr>
        </p:nvGraphicFramePr>
        <p:xfrm>
          <a:off x="471628" y="803669"/>
          <a:ext cx="11032434" cy="54569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Arrest Audio V3">
            <a:hlinkClick r:id="" action="ppaction://media"/>
            <a:extLst>
              <a:ext uri="{FF2B5EF4-FFF2-40B4-BE49-F238E27FC236}">
                <a16:creationId xmlns:a16="http://schemas.microsoft.com/office/drawing/2014/main" id="{F295CB87-0865-0DA0-AB6B-FFCA08352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73976" y="4593605"/>
            <a:ext cx="1928608" cy="192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213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AB9B8B4-6AA0-6EC2-5180-35BA3CFC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newspaper with a red heart and bars&#10;&#10;Description automatically generated">
            <a:extLst>
              <a:ext uri="{FF2B5EF4-FFF2-40B4-BE49-F238E27FC236}">
                <a16:creationId xmlns:a16="http://schemas.microsoft.com/office/drawing/2014/main" id="{F139EBEC-2968-0BEE-7B0D-39C4F17D46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962"/>
          <a:stretch/>
        </p:blipFill>
        <p:spPr>
          <a:xfrm>
            <a:off x="731520" y="1775012"/>
            <a:ext cx="3158993" cy="4534348"/>
          </a:xfrm>
          <a:prstGeom prst="rect">
            <a:avLst/>
          </a:prstGeom>
        </p:spPr>
      </p:pic>
      <p:pic>
        <p:nvPicPr>
          <p:cNvPr id="6" name="Content Placeholder 5" descr="A cartoon of a child climbing on a newspaper&#10;&#10;Description automatically generated">
            <a:extLst>
              <a:ext uri="{FF2B5EF4-FFF2-40B4-BE49-F238E27FC236}">
                <a16:creationId xmlns:a16="http://schemas.microsoft.com/office/drawing/2014/main" id="{47F40D92-4A37-6A01-7878-F6FA8A389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0581" r="14368" b="-3"/>
          <a:stretch/>
        </p:blipFill>
        <p:spPr>
          <a:xfrm>
            <a:off x="3973987" y="1773936"/>
            <a:ext cx="3163824" cy="453542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C65F36-2871-4DE7-9FA1-1ED04A0C6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945" y="240745"/>
            <a:ext cx="10872216" cy="113225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experiences of young people impacted by parental imprisonment in relation to their parents’ crime being reported in the press.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EDF099-B3D7-52F8-290C-13ACF5F1C1B0}"/>
              </a:ext>
            </a:extLst>
          </p:cNvPr>
          <p:cNvSpPr txBox="1"/>
          <p:nvPr/>
        </p:nvSpPr>
        <p:spPr>
          <a:xfrm>
            <a:off x="7221285" y="1011306"/>
            <a:ext cx="4250542" cy="453434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700" dirty="0"/>
          </a:p>
          <a:p>
            <a:pPr indent="-22860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6000"/>
                  </a:schemeClr>
                </a:solidFill>
              </a:rPr>
              <a:t>Shock / Shame / Loss of privacy</a:t>
            </a:r>
          </a:p>
          <a:p>
            <a:pPr indent="-22860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-22860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6000"/>
                  </a:schemeClr>
                </a:solidFill>
              </a:rPr>
              <a:t>Community backlash / Being unsafe</a:t>
            </a:r>
          </a:p>
          <a:p>
            <a:pPr marL="228600" indent="-22860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-22860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6000"/>
                  </a:schemeClr>
                </a:solidFill>
              </a:rPr>
              <a:t>Not wanting to go to school / college</a:t>
            </a:r>
          </a:p>
          <a:p>
            <a:pPr marL="228600" indent="-22860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-22860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en-US" sz="2000" dirty="0">
                <a:solidFill>
                  <a:schemeClr val="accent1">
                    <a:lumMod val="76000"/>
                  </a:schemeClr>
                </a:solidFill>
              </a:rPr>
              <a:t>naccuracies, untruths, sensationalism</a:t>
            </a:r>
          </a:p>
          <a:p>
            <a:pPr marL="228600" indent="-22860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accent1">
                  <a:lumMod val="76000"/>
                </a:schemeClr>
              </a:solidFill>
            </a:endParaRPr>
          </a:p>
          <a:p>
            <a:pPr marL="228600" indent="-228600" algn="ctr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6000"/>
                  </a:schemeClr>
                </a:solidFill>
              </a:rPr>
              <a:t>Non-offending family members self-isolating</a:t>
            </a:r>
          </a:p>
        </p:txBody>
      </p:sp>
    </p:spTree>
    <p:extLst>
      <p:ext uri="{BB962C8B-B14F-4D97-AF65-F5344CB8AC3E}">
        <p14:creationId xmlns:p14="http://schemas.microsoft.com/office/powerpoint/2010/main" val="784665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garment with a cape on his head and a person in the background">
            <a:extLst>
              <a:ext uri="{FF2B5EF4-FFF2-40B4-BE49-F238E27FC236}">
                <a16:creationId xmlns:a16="http://schemas.microsoft.com/office/drawing/2014/main" id="{165F3784-FA2B-B89A-969C-885A132BC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461" y="873422"/>
            <a:ext cx="5861539" cy="3281520"/>
          </a:xfrm>
          <a:prstGeom prst="rect">
            <a:avLst/>
          </a:prstGeom>
        </p:spPr>
      </p:pic>
      <p:sp>
        <p:nvSpPr>
          <p:cNvPr id="1048" name="Rectangle 1047">
            <a:extLst>
              <a:ext uri="{FF2B5EF4-FFF2-40B4-BE49-F238E27FC236}">
                <a16:creationId xmlns:a16="http://schemas.microsoft.com/office/drawing/2014/main" id="{13865200-7153-B509-CE27-08E98D692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children from Time-Matters UK inspired ...">
            <a:extLst>
              <a:ext uri="{FF2B5EF4-FFF2-40B4-BE49-F238E27FC236}">
                <a16:creationId xmlns:a16="http://schemas.microsoft.com/office/drawing/2014/main" id="{A48BF964-97AB-D1A3-7F15-9AE04BA7E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3611" y="3212934"/>
            <a:ext cx="3404657" cy="296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he One Show - Wikipedia">
            <a:extLst>
              <a:ext uri="{FF2B5EF4-FFF2-40B4-BE49-F238E27FC236}">
                <a16:creationId xmlns:a16="http://schemas.microsoft.com/office/drawing/2014/main" id="{C286CEDD-6681-5433-4DA4-40D678508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21072" y="4776461"/>
            <a:ext cx="1492342" cy="104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hildren of UK prisoners ...">
            <a:extLst>
              <a:ext uri="{FF2B5EF4-FFF2-40B4-BE49-F238E27FC236}">
                <a16:creationId xmlns:a16="http://schemas.microsoft.com/office/drawing/2014/main" id="{A5F67F30-5E1B-9A22-5AF5-E17BF06BD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41400" y="964790"/>
            <a:ext cx="5096781" cy="343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B0D3F1-886C-C7E7-86E0-86FA988EB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291" y="201773"/>
            <a:ext cx="4906998" cy="60728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dirty="0"/>
              <a:t>8 Hours There &amp; Back</a:t>
            </a:r>
          </a:p>
        </p:txBody>
      </p:sp>
      <p:pic>
        <p:nvPicPr>
          <p:cNvPr id="1026" name="Picture 2" descr="children from Time-Matters UK inspired ...">
            <a:extLst>
              <a:ext uri="{FF2B5EF4-FFF2-40B4-BE49-F238E27FC236}">
                <a16:creationId xmlns:a16="http://schemas.microsoft.com/office/drawing/2014/main" id="{859E1E41-6C16-A5F9-73C3-993FD90558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556" y="3068660"/>
            <a:ext cx="2583712" cy="361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garment with a cape on his head and a person in the background&#10;&#10;Description automatically generated">
            <a:extLst>
              <a:ext uri="{FF2B5EF4-FFF2-40B4-BE49-F238E27FC236}">
                <a16:creationId xmlns:a16="http://schemas.microsoft.com/office/drawing/2014/main" id="{899DECB5-1C93-7855-FB5B-D0E20E4DA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428" y="218468"/>
            <a:ext cx="4937503" cy="2775998"/>
          </a:xfrm>
          <a:prstGeom prst="rect">
            <a:avLst/>
          </a:prstGeom>
        </p:spPr>
      </p:pic>
      <p:pic>
        <p:nvPicPr>
          <p:cNvPr id="6" name="Picture 5" descr="BBC One - North West Today">
            <a:extLst>
              <a:ext uri="{FF2B5EF4-FFF2-40B4-BE49-F238E27FC236}">
                <a16:creationId xmlns:a16="http://schemas.microsoft.com/office/drawing/2014/main" id="{F8873EEB-FB04-F492-F8B8-E7BCAAB353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2690" y="4746311"/>
            <a:ext cx="2122069" cy="11883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3DB5ED-CC77-F82C-E336-99962A949A41}"/>
              </a:ext>
            </a:extLst>
          </p:cNvPr>
          <p:cNvSpPr txBox="1"/>
          <p:nvPr/>
        </p:nvSpPr>
        <p:spPr>
          <a:xfrm>
            <a:off x="3489791" y="6069202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>
                <a:hlinkClick r:id="rId8"/>
              </a:rPr>
              <a:t>https://www.youtube.com/watch?v=mayi8_Htw2E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555966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AnalogousFromDarkSeedLeftStep">
      <a:dk1>
        <a:srgbClr val="000000"/>
      </a:dk1>
      <a:lt1>
        <a:srgbClr val="FFFFFF"/>
      </a:lt1>
      <a:dk2>
        <a:srgbClr val="311C23"/>
      </a:dk2>
      <a:lt2>
        <a:srgbClr val="F0F3F3"/>
      </a:lt2>
      <a:accent1>
        <a:srgbClr val="D0443F"/>
      </a:accent1>
      <a:accent2>
        <a:srgbClr val="BF2E65"/>
      </a:accent2>
      <a:accent3>
        <a:srgbClr val="D03FB3"/>
      </a:accent3>
      <a:accent4>
        <a:srgbClr val="9F2EBF"/>
      </a:accent4>
      <a:accent5>
        <a:srgbClr val="753FD0"/>
      </a:accent5>
      <a:accent6>
        <a:srgbClr val="383FC2"/>
      </a:accent6>
      <a:hlink>
        <a:srgbClr val="833FBF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3186</TotalTime>
  <Words>478</Words>
  <Application>Microsoft Macintosh PowerPoint</Application>
  <PresentationFormat>Widescreen</PresentationFormat>
  <Paragraphs>47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__Open_Sans_ef6af1</vt:lpstr>
      <vt:lpstr>Arial</vt:lpstr>
      <vt:lpstr>Neue Haas Grotesk Text Pro</vt:lpstr>
      <vt:lpstr>VanillaVTI</vt:lpstr>
      <vt:lpstr>How Time-Matters UK supports children and young people impacted by parental imprisonment to thrive. </vt:lpstr>
      <vt:lpstr>PowerPoint Presentation</vt:lpstr>
      <vt:lpstr>PowerPoint Presentation</vt:lpstr>
      <vt:lpstr>PowerPoint Presentation</vt:lpstr>
      <vt:lpstr>PowerPoint Presentation</vt:lpstr>
      <vt:lpstr>International Child Peace Prize 2023</vt:lpstr>
      <vt:lpstr>A new training resource for Merseyside Police based on Interviews with young people from TMUK. </vt:lpstr>
      <vt:lpstr>The experiences of young people impacted by parental imprisonment in relation to their parents’ crime being reported in the press.</vt:lpstr>
      <vt:lpstr>8 Hours There &amp; Back</vt:lpstr>
      <vt:lpstr>PowerPoint Presentation</vt:lpstr>
      <vt:lpstr>PowerPoint Presentation</vt:lpstr>
      <vt:lpstr>PowerPoint Presentation</vt:lpstr>
      <vt:lpstr>Listen. Practice. Research. Change.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Time-Matters UK supports children and young people impacted by parental imprisonment to thrive. </dc:title>
  <dc:creator>Brookes, Lorna</dc:creator>
  <cp:lastModifiedBy>Brookes, Lorna</cp:lastModifiedBy>
  <cp:revision>360</cp:revision>
  <dcterms:created xsi:type="dcterms:W3CDTF">2024-12-09T11:29:34Z</dcterms:created>
  <dcterms:modified xsi:type="dcterms:W3CDTF">2024-12-15T23:11:19Z</dcterms:modified>
</cp:coreProperties>
</file>