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7" r:id="rId3"/>
    <p:sldId id="274" r:id="rId4"/>
    <p:sldId id="303" r:id="rId5"/>
    <p:sldId id="304" r:id="rId6"/>
    <p:sldId id="326" r:id="rId7"/>
    <p:sldId id="327" r:id="rId8"/>
    <p:sldId id="329" r:id="rId9"/>
    <p:sldId id="331" r:id="rId10"/>
    <p:sldId id="261" r:id="rId11"/>
    <p:sldId id="316" r:id="rId12"/>
    <p:sldId id="263" r:id="rId13"/>
    <p:sldId id="319" r:id="rId14"/>
    <p:sldId id="318" r:id="rId15"/>
    <p:sldId id="270" r:id="rId16"/>
    <p:sldId id="333" r:id="rId17"/>
    <p:sldId id="324" r:id="rId18"/>
    <p:sldId id="334" r:id="rId19"/>
    <p:sldId id="335" r:id="rId20"/>
    <p:sldId id="295" r:id="rId21"/>
    <p:sldId id="298" r:id="rId22"/>
    <p:sldId id="267" r:id="rId23"/>
    <p:sldId id="332" r:id="rId24"/>
  </p:sldIdLst>
  <p:sldSz cx="18288000" cy="10287000"/>
  <p:notesSz cx="7104063" cy="10234613"/>
  <p:embeddedFontLst>
    <p:embeddedFont>
      <p:font typeface="Mont" panose="020B0604020202020204" charset="0"/>
      <p:regular r:id="rId25"/>
    </p:embeddedFont>
    <p:embeddedFont>
      <p:font typeface="Mont 1" panose="020B0604020202020204" charset="0"/>
      <p:regular r:id="rId26"/>
    </p:embeddedFont>
    <p:embeddedFont>
      <p:font typeface="Mont 1 Bold" panose="020B0604020202020204" charset="0"/>
      <p:regular r:id="rId27"/>
    </p:embeddedFont>
    <p:embeddedFont>
      <p:font typeface="Mont Bold" panose="020B0604020202020204" charset="0"/>
      <p:regular r:id="rId28"/>
    </p:embeddedFont>
    <p:embeddedFont>
      <p:font typeface="Mont Bold Italics" panose="020B0604020202020204" charset="0"/>
      <p:regular r:id="rId29"/>
    </p:embeddedFont>
    <p:embeddedFont>
      <p:font typeface="Object Sans Bold" panose="020B0604020202020204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C449E-6753-473F-B058-9E233CF0C95D}" v="71" dt="2024-12-16T15:48:39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22" autoAdjust="0"/>
  </p:normalViewPr>
  <p:slideViewPr>
    <p:cSldViewPr>
      <p:cViewPr varScale="1">
        <p:scale>
          <a:sx n="72" d="100"/>
          <a:sy n="72" d="100"/>
        </p:scale>
        <p:origin x="6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Relationship Id="rId9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06.jpg"/><Relationship Id="rId5" Type="http://schemas.openxmlformats.org/officeDocument/2006/relationships/image" Target="../media/image97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2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07.jpeg"/><Relationship Id="rId5" Type="http://schemas.openxmlformats.org/officeDocument/2006/relationships/image" Target="../media/image97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10" Type="http://schemas.openxmlformats.org/officeDocument/2006/relationships/image" Target="../media/image1.jpe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.jpeg"/><Relationship Id="rId7" Type="http://schemas.openxmlformats.org/officeDocument/2006/relationships/image" Target="../media/image98.svg"/><Relationship Id="rId12" Type="http://schemas.openxmlformats.org/officeDocument/2006/relationships/image" Target="../media/image1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OxLlPJy3BI?feature=oembed" TargetMode="Externa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6.svg"/><Relationship Id="rId18" Type="http://schemas.openxmlformats.org/officeDocument/2006/relationships/image" Target="../media/image130.png"/><Relationship Id="rId3" Type="http://schemas.openxmlformats.org/officeDocument/2006/relationships/hyperlink" Target="https://twitter.com/BCTNorthWest" TargetMode="External"/><Relationship Id="rId21" Type="http://schemas.openxmlformats.org/officeDocument/2006/relationships/image" Target="../media/image133.svg"/><Relationship Id="rId7" Type="http://schemas.openxmlformats.org/officeDocument/2006/relationships/image" Target="../media/image122.png"/><Relationship Id="rId12" Type="http://schemas.openxmlformats.org/officeDocument/2006/relationships/image" Target="../media/image125.png"/><Relationship Id="rId17" Type="http://schemas.openxmlformats.org/officeDocument/2006/relationships/image" Target="../media/image129.png"/><Relationship Id="rId2" Type="http://schemas.openxmlformats.org/officeDocument/2006/relationships/image" Target="../media/image1.jpeg"/><Relationship Id="rId16" Type="http://schemas.openxmlformats.org/officeDocument/2006/relationships/image" Target="../media/image128.sv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BCTNorthWest" TargetMode="External"/><Relationship Id="rId11" Type="http://schemas.openxmlformats.org/officeDocument/2006/relationships/hyperlink" Target="https://www.youtube.com/@BCTNorthWest" TargetMode="External"/><Relationship Id="rId5" Type="http://schemas.openxmlformats.org/officeDocument/2006/relationships/image" Target="../media/image121.svg"/><Relationship Id="rId15" Type="http://schemas.openxmlformats.org/officeDocument/2006/relationships/image" Target="../media/image127.png"/><Relationship Id="rId10" Type="http://schemas.openxmlformats.org/officeDocument/2006/relationships/image" Target="../media/image124.png"/><Relationship Id="rId19" Type="http://schemas.openxmlformats.org/officeDocument/2006/relationships/image" Target="../media/image131.png"/><Relationship Id="rId4" Type="http://schemas.openxmlformats.org/officeDocument/2006/relationships/image" Target="../media/image120.png"/><Relationship Id="rId9" Type="http://schemas.openxmlformats.org/officeDocument/2006/relationships/hyperlink" Target="https://www.instagram.com/BCTNorthWest/" TargetMode="External"/><Relationship Id="rId14" Type="http://schemas.openxmlformats.org/officeDocument/2006/relationships/hyperlink" Target="https://www.linkedin.com/company/beacon-counselling-trust/?viewAsMember=tru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1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6.jpe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29.svg"/><Relationship Id="rId32" Type="http://schemas.openxmlformats.org/officeDocument/2006/relationships/image" Target="../media/image37.sv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sv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32.png"/><Relationship Id="rId30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image" Target="../media/image6.jpeg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927" y="222453"/>
            <a:ext cx="17156905" cy="1232698"/>
            <a:chOff x="0" y="0"/>
            <a:chExt cx="22875873" cy="1643597"/>
          </a:xfrm>
        </p:grpSpPr>
        <p:sp>
          <p:nvSpPr>
            <p:cNvPr id="3" name="Freeform 3"/>
            <p:cNvSpPr/>
            <p:nvPr/>
          </p:nvSpPr>
          <p:spPr>
            <a:xfrm>
              <a:off x="17744229" y="0"/>
              <a:ext cx="5131644" cy="1223042"/>
            </a:xfrm>
            <a:custGeom>
              <a:avLst/>
              <a:gdLst/>
              <a:ahLst/>
              <a:cxnLst/>
              <a:rect l="l" t="t" r="r" b="b"/>
              <a:pathLst>
                <a:path w="5131644" h="1223042">
                  <a:moveTo>
                    <a:pt x="0" y="0"/>
                  </a:moveTo>
                  <a:lnTo>
                    <a:pt x="5131644" y="0"/>
                  </a:lnTo>
                  <a:lnTo>
                    <a:pt x="5131644" y="1223042"/>
                  </a:lnTo>
                  <a:lnTo>
                    <a:pt x="0" y="1223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01030" y="417816"/>
              <a:ext cx="14169672" cy="72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20"/>
                </a:lnSpc>
              </a:pPr>
              <a:r>
                <a:rPr lang="en-US" sz="3200">
                  <a:solidFill>
                    <a:srgbClr val="000000"/>
                  </a:solidFill>
                  <a:latin typeface="Mont Bold"/>
                </a:rPr>
                <a:t>Beacon Counselling Trust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1028700" y="2053750"/>
            <a:ext cx="12908511" cy="518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endParaRPr dirty="0"/>
          </a:p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Mont Bold"/>
              </a:rPr>
              <a:t>Ian Whiteside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Early Intervention and Education Programme Manager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algn="l">
              <a:lnSpc>
                <a:spcPts val="3359"/>
              </a:lnSpc>
            </a:pPr>
            <a:r>
              <a:rPr lang="en-US" sz="2800" dirty="0">
                <a:solidFill>
                  <a:srgbClr val="000000"/>
                </a:solidFill>
                <a:latin typeface="Mont Bold Italics"/>
              </a:rPr>
              <a:t>Beacon Counselling Trust – Arresting Gambling Related Harms 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Mont Bold Italics"/>
            </a:endParaRP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Mont Bold Italics"/>
            </a:endParaRP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Mont Bold Italics"/>
            </a:endParaRP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Mont Bold Italics"/>
            </a:endParaRP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E: ian.whiteside@beaconcounsellingtrust.co.uk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T: 0151 226 0696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1127284" y="9424308"/>
            <a:ext cx="20191907" cy="1190672"/>
            <a:chOff x="0" y="0"/>
            <a:chExt cx="6830349" cy="4027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30349" cy="402771"/>
            </a:xfrm>
            <a:custGeom>
              <a:avLst/>
              <a:gdLst/>
              <a:ahLst/>
              <a:cxnLst/>
              <a:rect l="l" t="t" r="r" b="b"/>
              <a:pathLst>
                <a:path w="6830349" h="402771">
                  <a:moveTo>
                    <a:pt x="0" y="0"/>
                  </a:moveTo>
                  <a:lnTo>
                    <a:pt x="6830349" y="0"/>
                  </a:lnTo>
                  <a:lnTo>
                    <a:pt x="6830349" y="402771"/>
                  </a:lnTo>
                  <a:lnTo>
                    <a:pt x="0" y="402771"/>
                  </a:lnTo>
                  <a:close/>
                </a:path>
              </a:pathLst>
            </a:custGeom>
            <a:solidFill>
              <a:srgbClr val="239ED5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776623" y="9033037"/>
            <a:ext cx="20191907" cy="450526"/>
            <a:chOff x="0" y="0"/>
            <a:chExt cx="6830349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830349" cy="152400"/>
            </a:xfrm>
            <a:custGeom>
              <a:avLst/>
              <a:gdLst/>
              <a:ahLst/>
              <a:cxnLst/>
              <a:rect l="l" t="t" r="r" b="b"/>
              <a:pathLst>
                <a:path w="6830349" h="152400">
                  <a:moveTo>
                    <a:pt x="0" y="0"/>
                  </a:moveTo>
                  <a:lnTo>
                    <a:pt x="6830349" y="0"/>
                  </a:lnTo>
                  <a:lnTo>
                    <a:pt x="683034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B167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pic>
        <p:nvPicPr>
          <p:cNvPr id="17" name="Picture 2" descr="PCC project targeting female offenders extended | Norfolk PCC">
            <a:extLst>
              <a:ext uri="{FF2B5EF4-FFF2-40B4-BE49-F238E27FC236}">
                <a16:creationId xmlns:a16="http://schemas.microsoft.com/office/drawing/2014/main" id="{D3CFCF06-D7F4-562A-482B-417BB451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629" y="7175576"/>
            <a:ext cx="4170032" cy="97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2F93A36-69FF-A446-9AE3-1A7709B6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2965425"/>
            <a:ext cx="3066461" cy="15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29AC-57F6-3544-9510-7F52FBE1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285" y="5025969"/>
            <a:ext cx="2963376" cy="128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-1127284" y="8990967"/>
            <a:ext cx="20542568" cy="1581944"/>
            <a:chOff x="0" y="0"/>
            <a:chExt cx="27390091" cy="210925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1028700" y="514384"/>
            <a:ext cx="12526840" cy="56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The 10 Point Plan  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A6DD0233-D20E-87C3-9BEE-3B5E90D29A19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665D9D1-22BE-2AC5-F57D-79BC1C50A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90" t="2472" r="12872" b="2975"/>
          <a:stretch/>
        </p:blipFill>
        <p:spPr>
          <a:xfrm>
            <a:off x="7848600" y="1451440"/>
            <a:ext cx="8305800" cy="7520761"/>
          </a:xfrm>
          <a:prstGeom prst="rect">
            <a:avLst/>
          </a:prstGeom>
        </p:spPr>
      </p:pic>
      <p:sp>
        <p:nvSpPr>
          <p:cNvPr id="92" name="TextBox 19">
            <a:extLst>
              <a:ext uri="{FF2B5EF4-FFF2-40B4-BE49-F238E27FC236}">
                <a16:creationId xmlns:a16="http://schemas.microsoft.com/office/drawing/2014/main" id="{EFD0C0A8-D838-9DBE-BBF6-D56BBA90E793}"/>
              </a:ext>
            </a:extLst>
          </p:cNvPr>
          <p:cNvSpPr txBox="1"/>
          <p:nvPr/>
        </p:nvSpPr>
        <p:spPr>
          <a:xfrm>
            <a:off x="1689449" y="1615611"/>
            <a:ext cx="7103889" cy="705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  <a:latin typeface="Mont"/>
              </a:rPr>
              <a:t>Mobilising Local Systems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Awareness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Treatment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Pathways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Assist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Approach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Screening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Place Platforms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Map Services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The Charter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Early Intervention</a:t>
            </a:r>
            <a:r>
              <a:rPr lang="en-US" sz="2800" b="1" dirty="0">
                <a:solidFill>
                  <a:srgbClr val="000000"/>
                </a:solidFill>
                <a:latin typeface="Mon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1028700" y="514384"/>
            <a:ext cx="12526840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Gambling Related Harms Initiatives  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4EAE2C3-499D-5C78-EFF5-029FE9E17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1" r="1"/>
          <a:stretch/>
        </p:blipFill>
        <p:spPr>
          <a:xfrm>
            <a:off x="4991333" y="6990163"/>
            <a:ext cx="1134126" cy="859788"/>
          </a:xfrm>
          <a:prstGeom prst="rect">
            <a:avLst/>
          </a:prstGeom>
        </p:spPr>
      </p:pic>
      <p:grpSp>
        <p:nvGrpSpPr>
          <p:cNvPr id="92" name="Group 12">
            <a:extLst>
              <a:ext uri="{FF2B5EF4-FFF2-40B4-BE49-F238E27FC236}">
                <a16:creationId xmlns:a16="http://schemas.microsoft.com/office/drawing/2014/main" id="{BF6A945A-5670-C0B1-82E2-BA625812ED12}"/>
              </a:ext>
            </a:extLst>
          </p:cNvPr>
          <p:cNvGrpSpPr/>
          <p:nvPr/>
        </p:nvGrpSpPr>
        <p:grpSpPr>
          <a:xfrm>
            <a:off x="12149808" y="2476500"/>
            <a:ext cx="2647953" cy="4350209"/>
            <a:chOff x="0" y="0"/>
            <a:chExt cx="3530605" cy="5800279"/>
          </a:xfrm>
        </p:grpSpPr>
        <p:pic>
          <p:nvPicPr>
            <p:cNvPr id="93" name="Picture 13">
              <a:extLst>
                <a:ext uri="{FF2B5EF4-FFF2-40B4-BE49-F238E27FC236}">
                  <a16:creationId xmlns:a16="http://schemas.microsoft.com/office/drawing/2014/main" id="{7424B96B-FC3A-5030-8500-1654C2B3B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8695"/>
            <a:stretch>
              <a:fillRect/>
            </a:stretch>
          </p:blipFill>
          <p:spPr>
            <a:xfrm>
              <a:off x="0" y="0"/>
              <a:ext cx="3530605" cy="5800279"/>
            </a:xfrm>
            <a:prstGeom prst="rect">
              <a:avLst/>
            </a:prstGeom>
          </p:spPr>
        </p:pic>
      </p:grpSp>
      <p:grpSp>
        <p:nvGrpSpPr>
          <p:cNvPr id="94" name="Group 14">
            <a:extLst>
              <a:ext uri="{FF2B5EF4-FFF2-40B4-BE49-F238E27FC236}">
                <a16:creationId xmlns:a16="http://schemas.microsoft.com/office/drawing/2014/main" id="{44C7F150-CA9F-BAC6-3F7B-612BF18012A7}"/>
              </a:ext>
            </a:extLst>
          </p:cNvPr>
          <p:cNvGrpSpPr/>
          <p:nvPr/>
        </p:nvGrpSpPr>
        <p:grpSpPr>
          <a:xfrm>
            <a:off x="3390450" y="2476500"/>
            <a:ext cx="2647953" cy="4350209"/>
            <a:chOff x="0" y="0"/>
            <a:chExt cx="3530605" cy="5800279"/>
          </a:xfrm>
        </p:grpSpPr>
        <p:pic>
          <p:nvPicPr>
            <p:cNvPr id="95" name="Picture 15">
              <a:extLst>
                <a:ext uri="{FF2B5EF4-FFF2-40B4-BE49-F238E27FC236}">
                  <a16:creationId xmlns:a16="http://schemas.microsoft.com/office/drawing/2014/main" id="{0C020C45-913F-70C8-1FB2-57EFB4C7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362" r="4362"/>
            <a:stretch>
              <a:fillRect/>
            </a:stretch>
          </p:blipFill>
          <p:spPr>
            <a:xfrm>
              <a:off x="0" y="0"/>
              <a:ext cx="3530605" cy="5800279"/>
            </a:xfrm>
            <a:prstGeom prst="rect">
              <a:avLst/>
            </a:prstGeom>
          </p:spPr>
        </p:pic>
      </p:grpSp>
      <p:grpSp>
        <p:nvGrpSpPr>
          <p:cNvPr id="96" name="Group 16">
            <a:extLst>
              <a:ext uri="{FF2B5EF4-FFF2-40B4-BE49-F238E27FC236}">
                <a16:creationId xmlns:a16="http://schemas.microsoft.com/office/drawing/2014/main" id="{AF20A3CC-B4B3-F2AB-9B0C-52423A54B2B2}"/>
              </a:ext>
            </a:extLst>
          </p:cNvPr>
          <p:cNvGrpSpPr/>
          <p:nvPr/>
        </p:nvGrpSpPr>
        <p:grpSpPr>
          <a:xfrm>
            <a:off x="6310236" y="2476500"/>
            <a:ext cx="2647953" cy="4350209"/>
            <a:chOff x="0" y="0"/>
            <a:chExt cx="3530605" cy="5800279"/>
          </a:xfrm>
        </p:grpSpPr>
        <p:pic>
          <p:nvPicPr>
            <p:cNvPr id="97" name="Picture 17">
              <a:extLst>
                <a:ext uri="{FF2B5EF4-FFF2-40B4-BE49-F238E27FC236}">
                  <a16:creationId xmlns:a16="http://schemas.microsoft.com/office/drawing/2014/main" id="{B70F8022-06CE-D4EA-8D73-9F6725CBA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468" r="40027"/>
            <a:stretch>
              <a:fillRect/>
            </a:stretch>
          </p:blipFill>
          <p:spPr>
            <a:xfrm>
              <a:off x="0" y="0"/>
              <a:ext cx="3530605" cy="5800279"/>
            </a:xfrm>
            <a:prstGeom prst="rect">
              <a:avLst/>
            </a:prstGeom>
          </p:spPr>
        </p:pic>
      </p:grpSp>
      <p:grpSp>
        <p:nvGrpSpPr>
          <p:cNvPr id="98" name="Group 18">
            <a:extLst>
              <a:ext uri="{FF2B5EF4-FFF2-40B4-BE49-F238E27FC236}">
                <a16:creationId xmlns:a16="http://schemas.microsoft.com/office/drawing/2014/main" id="{F996EA10-C767-E5FF-E9B7-5F3713F6967C}"/>
              </a:ext>
            </a:extLst>
          </p:cNvPr>
          <p:cNvGrpSpPr/>
          <p:nvPr/>
        </p:nvGrpSpPr>
        <p:grpSpPr>
          <a:xfrm>
            <a:off x="9230022" y="2476500"/>
            <a:ext cx="2647953" cy="4350209"/>
            <a:chOff x="0" y="0"/>
            <a:chExt cx="3530605" cy="5800279"/>
          </a:xfrm>
        </p:grpSpPr>
        <p:pic>
          <p:nvPicPr>
            <p:cNvPr id="99" name="Picture 19">
              <a:extLst>
                <a:ext uri="{FF2B5EF4-FFF2-40B4-BE49-F238E27FC236}">
                  <a16:creationId xmlns:a16="http://schemas.microsoft.com/office/drawing/2014/main" id="{124E7324-21AC-A8BF-6763-58FFA7EA6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4680" r="37773" b="55587"/>
            <a:stretch>
              <a:fillRect/>
            </a:stretch>
          </p:blipFill>
          <p:spPr>
            <a:xfrm>
              <a:off x="0" y="0"/>
              <a:ext cx="3530605" cy="5800279"/>
            </a:xfrm>
            <a:prstGeom prst="rect">
              <a:avLst/>
            </a:prstGeom>
          </p:spPr>
        </p:pic>
      </p:grpSp>
      <p:grpSp>
        <p:nvGrpSpPr>
          <p:cNvPr id="100" name="Group 20">
            <a:extLst>
              <a:ext uri="{FF2B5EF4-FFF2-40B4-BE49-F238E27FC236}">
                <a16:creationId xmlns:a16="http://schemas.microsoft.com/office/drawing/2014/main" id="{7AEBDCC8-1E2F-A455-337C-EB04A6DA3608}"/>
              </a:ext>
            </a:extLst>
          </p:cNvPr>
          <p:cNvGrpSpPr/>
          <p:nvPr/>
        </p:nvGrpSpPr>
        <p:grpSpPr>
          <a:xfrm>
            <a:off x="470664" y="2476500"/>
            <a:ext cx="2647953" cy="4350209"/>
            <a:chOff x="0" y="0"/>
            <a:chExt cx="3530605" cy="5800279"/>
          </a:xfrm>
        </p:grpSpPr>
        <p:pic>
          <p:nvPicPr>
            <p:cNvPr id="101" name="Picture 21">
              <a:extLst>
                <a:ext uri="{FF2B5EF4-FFF2-40B4-BE49-F238E27FC236}">
                  <a16:creationId xmlns:a16="http://schemas.microsoft.com/office/drawing/2014/main" id="{B80A4463-39BC-D09F-6767-CBE7ED68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347" r="4347"/>
            <a:stretch>
              <a:fillRect/>
            </a:stretch>
          </p:blipFill>
          <p:spPr>
            <a:xfrm>
              <a:off x="0" y="0"/>
              <a:ext cx="3530605" cy="5800279"/>
            </a:xfrm>
            <a:prstGeom prst="rect">
              <a:avLst/>
            </a:prstGeom>
          </p:spPr>
        </p:pic>
      </p:grpSp>
      <p:grpSp>
        <p:nvGrpSpPr>
          <p:cNvPr id="102" name="Group 22">
            <a:extLst>
              <a:ext uri="{FF2B5EF4-FFF2-40B4-BE49-F238E27FC236}">
                <a16:creationId xmlns:a16="http://schemas.microsoft.com/office/drawing/2014/main" id="{B18E13C9-2547-B48C-617D-A2E6E9640323}"/>
              </a:ext>
            </a:extLst>
          </p:cNvPr>
          <p:cNvGrpSpPr/>
          <p:nvPr/>
        </p:nvGrpSpPr>
        <p:grpSpPr>
          <a:xfrm>
            <a:off x="15069594" y="2476500"/>
            <a:ext cx="2647953" cy="4350209"/>
            <a:chOff x="0" y="0"/>
            <a:chExt cx="3530605" cy="5800279"/>
          </a:xfrm>
        </p:grpSpPr>
        <p:pic>
          <p:nvPicPr>
            <p:cNvPr id="103" name="Picture 23">
              <a:extLst>
                <a:ext uri="{FF2B5EF4-FFF2-40B4-BE49-F238E27FC236}">
                  <a16:creationId xmlns:a16="http://schemas.microsoft.com/office/drawing/2014/main" id="{8666F6FF-E0A6-81BE-8B25-854A9FB6C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9420" r="9420"/>
            <a:stretch>
              <a:fillRect/>
            </a:stretch>
          </p:blipFill>
          <p:spPr>
            <a:xfrm>
              <a:off x="0" y="0"/>
              <a:ext cx="3530605" cy="5800279"/>
            </a:xfrm>
            <a:prstGeom prst="rect">
              <a:avLst/>
            </a:prstGeom>
          </p:spPr>
        </p:pic>
      </p:grpSp>
      <p:sp>
        <p:nvSpPr>
          <p:cNvPr id="104" name="TextBox 24">
            <a:extLst>
              <a:ext uri="{FF2B5EF4-FFF2-40B4-BE49-F238E27FC236}">
                <a16:creationId xmlns:a16="http://schemas.microsoft.com/office/drawing/2014/main" id="{A9CC4705-A3D9-C121-4F83-45AD279AD353}"/>
              </a:ext>
            </a:extLst>
          </p:cNvPr>
          <p:cNvSpPr txBox="1"/>
          <p:nvPr/>
        </p:nvSpPr>
        <p:spPr>
          <a:xfrm>
            <a:off x="470666" y="7334810"/>
            <a:ext cx="1802330" cy="60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1"/>
              </a:lnSpc>
            </a:pPr>
            <a:r>
              <a:rPr lang="en-US" sz="1614" dirty="0">
                <a:solidFill>
                  <a:srgbClr val="000000"/>
                </a:solidFill>
                <a:latin typeface="Mont Bold"/>
              </a:rPr>
              <a:t>Young Peoples </a:t>
            </a:r>
          </a:p>
          <a:p>
            <a:pPr>
              <a:lnSpc>
                <a:spcPts val="2421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Mont Bold"/>
              </a:rPr>
              <a:t>Programme</a:t>
            </a:r>
          </a:p>
        </p:txBody>
      </p:sp>
      <p:sp>
        <p:nvSpPr>
          <p:cNvPr id="105" name="TextBox 25">
            <a:extLst>
              <a:ext uri="{FF2B5EF4-FFF2-40B4-BE49-F238E27FC236}">
                <a16:creationId xmlns:a16="http://schemas.microsoft.com/office/drawing/2014/main" id="{36876C63-6794-E2C2-BAE0-A3CB100F7099}"/>
              </a:ext>
            </a:extLst>
          </p:cNvPr>
          <p:cNvSpPr txBox="1"/>
          <p:nvPr/>
        </p:nvSpPr>
        <p:spPr>
          <a:xfrm>
            <a:off x="3390451" y="7334809"/>
            <a:ext cx="2310164" cy="60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1"/>
              </a:lnSpc>
              <a:spcBef>
                <a:spcPct val="0"/>
              </a:spcBef>
            </a:pPr>
            <a:r>
              <a:rPr lang="en-US" sz="1614" dirty="0">
                <a:solidFill>
                  <a:srgbClr val="000000"/>
                </a:solidFill>
                <a:latin typeface="Mont Bold"/>
              </a:rPr>
              <a:t>'Breaking the </a:t>
            </a:r>
          </a:p>
          <a:p>
            <a:pPr>
              <a:lnSpc>
                <a:spcPts val="2421"/>
              </a:lnSpc>
              <a:spcBef>
                <a:spcPct val="0"/>
              </a:spcBef>
            </a:pPr>
            <a:r>
              <a:rPr lang="en-US" sz="1614" dirty="0">
                <a:solidFill>
                  <a:srgbClr val="000000"/>
                </a:solidFill>
                <a:latin typeface="Mont Bold"/>
              </a:rPr>
              <a:t>Sharam' Project</a:t>
            </a:r>
          </a:p>
        </p:txBody>
      </p:sp>
      <p:sp>
        <p:nvSpPr>
          <p:cNvPr id="106" name="TextBox 26">
            <a:extLst>
              <a:ext uri="{FF2B5EF4-FFF2-40B4-BE49-F238E27FC236}">
                <a16:creationId xmlns:a16="http://schemas.microsoft.com/office/drawing/2014/main" id="{E06C19F1-51E3-DED7-E7CD-4C9883820BAF}"/>
              </a:ext>
            </a:extLst>
          </p:cNvPr>
          <p:cNvSpPr txBox="1"/>
          <p:nvPr/>
        </p:nvSpPr>
        <p:spPr>
          <a:xfrm>
            <a:off x="6310237" y="7334809"/>
            <a:ext cx="1735466" cy="60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1"/>
              </a:lnSpc>
            </a:pPr>
            <a:r>
              <a:rPr lang="en-US" sz="1614" dirty="0">
                <a:solidFill>
                  <a:srgbClr val="000000"/>
                </a:solidFill>
                <a:latin typeface="Mont Bold"/>
              </a:rPr>
              <a:t>'Six to Ten' </a:t>
            </a:r>
          </a:p>
          <a:p>
            <a:pPr>
              <a:lnSpc>
                <a:spcPts val="2421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Mont Bold"/>
              </a:rPr>
              <a:t>Families</a:t>
            </a:r>
            <a:r>
              <a:rPr lang="en-US" sz="1614" dirty="0">
                <a:solidFill>
                  <a:srgbClr val="000000"/>
                </a:solidFill>
                <a:latin typeface="Mont Bold"/>
              </a:rPr>
              <a:t> Support </a:t>
            </a:r>
          </a:p>
        </p:txBody>
      </p:sp>
      <p:sp>
        <p:nvSpPr>
          <p:cNvPr id="107" name="TextBox 27">
            <a:extLst>
              <a:ext uri="{FF2B5EF4-FFF2-40B4-BE49-F238E27FC236}">
                <a16:creationId xmlns:a16="http://schemas.microsoft.com/office/drawing/2014/main" id="{69002374-5F28-3455-48BB-20BD074A2E8B}"/>
              </a:ext>
            </a:extLst>
          </p:cNvPr>
          <p:cNvSpPr txBox="1"/>
          <p:nvPr/>
        </p:nvSpPr>
        <p:spPr>
          <a:xfrm>
            <a:off x="9230023" y="7334809"/>
            <a:ext cx="2110658" cy="60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1"/>
              </a:lnSpc>
              <a:spcBef>
                <a:spcPct val="0"/>
              </a:spcBef>
            </a:pPr>
            <a:r>
              <a:rPr lang="en-US" sz="1614" dirty="0">
                <a:solidFill>
                  <a:srgbClr val="000000"/>
                </a:solidFill>
                <a:latin typeface="Mont Bold"/>
              </a:rPr>
              <a:t>The Workplace </a:t>
            </a:r>
          </a:p>
          <a:p>
            <a:pPr>
              <a:lnSpc>
                <a:spcPts val="2421"/>
              </a:lnSpc>
              <a:spcBef>
                <a:spcPct val="0"/>
              </a:spcBef>
            </a:pPr>
            <a:r>
              <a:rPr lang="en-US" sz="1614" dirty="0">
                <a:solidFill>
                  <a:srgbClr val="000000"/>
                </a:solidFill>
                <a:latin typeface="Mont Bold"/>
              </a:rPr>
              <a:t>Charter</a:t>
            </a:r>
          </a:p>
        </p:txBody>
      </p:sp>
      <p:sp>
        <p:nvSpPr>
          <p:cNvPr id="108" name="TextBox 28">
            <a:extLst>
              <a:ext uri="{FF2B5EF4-FFF2-40B4-BE49-F238E27FC236}">
                <a16:creationId xmlns:a16="http://schemas.microsoft.com/office/drawing/2014/main" id="{7C58495F-C586-9C85-63C8-CF53EEABF1AA}"/>
              </a:ext>
            </a:extLst>
          </p:cNvPr>
          <p:cNvSpPr txBox="1"/>
          <p:nvPr/>
        </p:nvSpPr>
        <p:spPr>
          <a:xfrm>
            <a:off x="12149809" y="7304058"/>
            <a:ext cx="1693508" cy="60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1"/>
              </a:lnSpc>
            </a:pPr>
            <a:r>
              <a:rPr lang="en-US" sz="1614" dirty="0">
                <a:solidFill>
                  <a:srgbClr val="000000"/>
                </a:solidFill>
                <a:latin typeface="Mont Bold"/>
              </a:rPr>
              <a:t>Criminal </a:t>
            </a:r>
            <a:r>
              <a:rPr lang="en-US" sz="1600" dirty="0">
                <a:solidFill>
                  <a:srgbClr val="000000"/>
                </a:solidFill>
                <a:latin typeface="Mont Bold"/>
              </a:rPr>
              <a:t>Justice</a:t>
            </a:r>
            <a:r>
              <a:rPr lang="en-US" sz="1614" dirty="0">
                <a:solidFill>
                  <a:srgbClr val="000000"/>
                </a:solidFill>
                <a:latin typeface="Mont Bold"/>
              </a:rPr>
              <a:t> </a:t>
            </a:r>
          </a:p>
          <a:p>
            <a:pPr>
              <a:lnSpc>
                <a:spcPts val="2421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Mont Bold"/>
              </a:rPr>
              <a:t>Programme</a:t>
            </a:r>
          </a:p>
        </p:txBody>
      </p:sp>
      <p:sp>
        <p:nvSpPr>
          <p:cNvPr id="109" name="TextBox 29">
            <a:extLst>
              <a:ext uri="{FF2B5EF4-FFF2-40B4-BE49-F238E27FC236}">
                <a16:creationId xmlns:a16="http://schemas.microsoft.com/office/drawing/2014/main" id="{C04437B8-A454-8172-96AE-D6991BBCE9BD}"/>
              </a:ext>
            </a:extLst>
          </p:cNvPr>
          <p:cNvSpPr txBox="1"/>
          <p:nvPr/>
        </p:nvSpPr>
        <p:spPr>
          <a:xfrm>
            <a:off x="15069595" y="7334810"/>
            <a:ext cx="1693508" cy="60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1"/>
              </a:lnSpc>
              <a:spcBef>
                <a:spcPct val="0"/>
              </a:spcBef>
            </a:pPr>
            <a:r>
              <a:rPr lang="en-US" sz="1614">
                <a:solidFill>
                  <a:srgbClr val="000000"/>
                </a:solidFill>
                <a:latin typeface="Mont Bold"/>
              </a:rPr>
              <a:t>Armed Forces Community</a:t>
            </a:r>
          </a:p>
        </p:txBody>
      </p:sp>
      <p:pic>
        <p:nvPicPr>
          <p:cNvPr id="111" name="Picture 110" descr="A logo with a lion head and text&#10;&#10;Description automatically generated">
            <a:extLst>
              <a:ext uri="{FF2B5EF4-FFF2-40B4-BE49-F238E27FC236}">
                <a16:creationId xmlns:a16="http://schemas.microsoft.com/office/drawing/2014/main" id="{64A78DF5-AB3D-B6DC-A25C-1E9928338B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19" y="6970692"/>
            <a:ext cx="965960" cy="96485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6AF33767-8992-596F-0370-59EC4F50F81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24" t="6026" r="21751" b="2222"/>
          <a:stretch/>
        </p:blipFill>
        <p:spPr>
          <a:xfrm>
            <a:off x="10923959" y="6968793"/>
            <a:ext cx="965960" cy="111445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3C93A0A-7EF7-1156-4EDE-2882F5A4B5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9281" y="7054171"/>
            <a:ext cx="1134126" cy="5466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59FC11F-5F41-2715-803A-59FE8F707C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366" t="11370" r="21274" b="9968"/>
          <a:stretch/>
        </p:blipFill>
        <p:spPr>
          <a:xfrm>
            <a:off x="13843317" y="6968793"/>
            <a:ext cx="1003047" cy="1026200"/>
          </a:xfrm>
          <a:prstGeom prst="rect">
            <a:avLst/>
          </a:prstGeom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685F76E4-8238-DD60-A172-86E3FACB78F0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pic>
        <p:nvPicPr>
          <p:cNvPr id="24" name="Picture 23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E05B6E42-5E68-1AC5-0F5F-C298594056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68" y="6891093"/>
            <a:ext cx="1198144" cy="1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514384"/>
            <a:ext cx="11881379" cy="56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A Workplace Charter to Reduce Gambling Related Harms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87380" y="1954818"/>
            <a:ext cx="18050239" cy="5806739"/>
            <a:chOff x="0" y="0"/>
            <a:chExt cx="24066986" cy="7742318"/>
          </a:xfrm>
        </p:grpSpPr>
        <p:sp>
          <p:nvSpPr>
            <p:cNvPr id="16" name="Freeform 16"/>
            <p:cNvSpPr/>
            <p:nvPr/>
          </p:nvSpPr>
          <p:spPr>
            <a:xfrm rot="184745">
              <a:off x="18636035" y="463745"/>
              <a:ext cx="5242896" cy="7142920"/>
            </a:xfrm>
            <a:custGeom>
              <a:avLst/>
              <a:gdLst/>
              <a:ahLst/>
              <a:cxnLst/>
              <a:rect l="l" t="t" r="r" b="b"/>
              <a:pathLst>
                <a:path w="5242896" h="7142920">
                  <a:moveTo>
                    <a:pt x="0" y="0"/>
                  </a:moveTo>
                  <a:lnTo>
                    <a:pt x="5242897" y="0"/>
                  </a:lnTo>
                  <a:lnTo>
                    <a:pt x="5242897" y="7142920"/>
                  </a:lnTo>
                  <a:lnTo>
                    <a:pt x="0" y="7142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 rot="172660">
              <a:off x="14978469" y="472296"/>
              <a:ext cx="5242896" cy="7142920"/>
            </a:xfrm>
            <a:custGeom>
              <a:avLst/>
              <a:gdLst/>
              <a:ahLst/>
              <a:cxnLst/>
              <a:rect l="l" t="t" r="r" b="b"/>
              <a:pathLst>
                <a:path w="5242896" h="7142920">
                  <a:moveTo>
                    <a:pt x="0" y="0"/>
                  </a:moveTo>
                  <a:lnTo>
                    <a:pt x="5242896" y="0"/>
                  </a:lnTo>
                  <a:lnTo>
                    <a:pt x="5242896" y="7142919"/>
                  </a:lnTo>
                  <a:lnTo>
                    <a:pt x="0" y="7142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 rot="215742">
              <a:off x="11150279" y="357475"/>
              <a:ext cx="5242896" cy="7142920"/>
            </a:xfrm>
            <a:custGeom>
              <a:avLst/>
              <a:gdLst/>
              <a:ahLst/>
              <a:cxnLst/>
              <a:rect l="l" t="t" r="r" b="b"/>
              <a:pathLst>
                <a:path w="5242896" h="7142920">
                  <a:moveTo>
                    <a:pt x="0" y="0"/>
                  </a:moveTo>
                  <a:lnTo>
                    <a:pt x="5242897" y="0"/>
                  </a:lnTo>
                  <a:lnTo>
                    <a:pt x="5242897" y="7142919"/>
                  </a:lnTo>
                  <a:lnTo>
                    <a:pt x="0" y="7142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 rot="291686">
              <a:off x="7154945" y="209310"/>
              <a:ext cx="5242896" cy="7142920"/>
            </a:xfrm>
            <a:custGeom>
              <a:avLst/>
              <a:gdLst/>
              <a:ahLst/>
              <a:cxnLst/>
              <a:rect l="l" t="t" r="r" b="b"/>
              <a:pathLst>
                <a:path w="5242896" h="7142920">
                  <a:moveTo>
                    <a:pt x="0" y="0"/>
                  </a:moveTo>
                  <a:lnTo>
                    <a:pt x="5242896" y="0"/>
                  </a:lnTo>
                  <a:lnTo>
                    <a:pt x="5242896" y="7142919"/>
                  </a:lnTo>
                  <a:lnTo>
                    <a:pt x="0" y="7142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 rot="325563">
              <a:off x="3792774" y="282966"/>
              <a:ext cx="5242896" cy="7142920"/>
            </a:xfrm>
            <a:custGeom>
              <a:avLst/>
              <a:gdLst/>
              <a:ahLst/>
              <a:cxnLst/>
              <a:rect l="l" t="t" r="r" b="b"/>
              <a:pathLst>
                <a:path w="5242896" h="7142920">
                  <a:moveTo>
                    <a:pt x="0" y="0"/>
                  </a:moveTo>
                  <a:lnTo>
                    <a:pt x="5242897" y="0"/>
                  </a:lnTo>
                  <a:lnTo>
                    <a:pt x="5242897" y="7142920"/>
                  </a:lnTo>
                  <a:lnTo>
                    <a:pt x="0" y="7142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 rot="311407">
              <a:off x="316583" y="276605"/>
              <a:ext cx="5314228" cy="7240190"/>
            </a:xfrm>
            <a:custGeom>
              <a:avLst/>
              <a:gdLst/>
              <a:ahLst/>
              <a:cxnLst/>
              <a:rect l="l" t="t" r="r" b="b"/>
              <a:pathLst>
                <a:path w="5314228" h="7240190">
                  <a:moveTo>
                    <a:pt x="0" y="0"/>
                  </a:moveTo>
                  <a:lnTo>
                    <a:pt x="5314228" y="0"/>
                  </a:lnTo>
                  <a:lnTo>
                    <a:pt x="5314228" y="7240190"/>
                  </a:lnTo>
                  <a:lnTo>
                    <a:pt x="0" y="724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500376" y="7957741"/>
            <a:ext cx="5496960" cy="655285"/>
            <a:chOff x="0" y="0"/>
            <a:chExt cx="7329280" cy="8737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04432" cy="873714"/>
            </a:xfrm>
            <a:custGeom>
              <a:avLst/>
              <a:gdLst/>
              <a:ahLst/>
              <a:cxnLst/>
              <a:rect l="l" t="t" r="r" b="b"/>
              <a:pathLst>
                <a:path w="704432" h="873714">
                  <a:moveTo>
                    <a:pt x="0" y="0"/>
                  </a:moveTo>
                  <a:lnTo>
                    <a:pt x="704432" y="0"/>
                  </a:lnTo>
                  <a:lnTo>
                    <a:pt x="704432" y="873714"/>
                  </a:lnTo>
                  <a:lnTo>
                    <a:pt x="0" y="873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31237" y="-39393"/>
              <a:ext cx="6498043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Mont"/>
                </a:rPr>
                <a:t>Developing a Framework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440907" y="7957741"/>
            <a:ext cx="5338453" cy="655285"/>
            <a:chOff x="0" y="0"/>
            <a:chExt cx="7117938" cy="87371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04432" cy="873714"/>
            </a:xfrm>
            <a:custGeom>
              <a:avLst/>
              <a:gdLst/>
              <a:ahLst/>
              <a:cxnLst/>
              <a:rect l="l" t="t" r="r" b="b"/>
              <a:pathLst>
                <a:path w="704432" h="873714">
                  <a:moveTo>
                    <a:pt x="0" y="0"/>
                  </a:moveTo>
                  <a:lnTo>
                    <a:pt x="704432" y="0"/>
                  </a:lnTo>
                  <a:lnTo>
                    <a:pt x="704432" y="873714"/>
                  </a:lnTo>
                  <a:lnTo>
                    <a:pt x="0" y="873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31237" y="-39393"/>
              <a:ext cx="6286700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Mont"/>
                </a:rPr>
                <a:t>'Bet You Can Help' Offer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222930" y="7957741"/>
            <a:ext cx="5496960" cy="655285"/>
            <a:chOff x="0" y="0"/>
            <a:chExt cx="7329280" cy="87371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4432" cy="873714"/>
            </a:xfrm>
            <a:custGeom>
              <a:avLst/>
              <a:gdLst/>
              <a:ahLst/>
              <a:cxnLst/>
              <a:rect l="l" t="t" r="r" b="b"/>
              <a:pathLst>
                <a:path w="704432" h="873714">
                  <a:moveTo>
                    <a:pt x="0" y="0"/>
                  </a:moveTo>
                  <a:lnTo>
                    <a:pt x="704432" y="0"/>
                  </a:lnTo>
                  <a:lnTo>
                    <a:pt x="704432" y="873714"/>
                  </a:lnTo>
                  <a:lnTo>
                    <a:pt x="0" y="873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31237" y="-39393"/>
              <a:ext cx="6498043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Mont"/>
                </a:rPr>
                <a:t>Public Health Issue Parity</a:t>
              </a:r>
            </a:p>
          </p:txBody>
        </p: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47EFA545-3EFB-4B07-A98D-705B76080602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sp>
          <p:nvSpPr>
            <p:cNvPr id="3" name="Freeform 3"/>
            <p:cNvSpPr/>
            <p:nvPr/>
          </p:nvSpPr>
          <p:spPr>
            <a:xfrm>
              <a:off x="17744229" y="0"/>
              <a:ext cx="5131644" cy="1223042"/>
            </a:xfrm>
            <a:custGeom>
              <a:avLst/>
              <a:gdLst/>
              <a:ahLst/>
              <a:cxnLst/>
              <a:rect l="l" t="t" r="r" b="b"/>
              <a:pathLst>
                <a:path w="5131644" h="1223042">
                  <a:moveTo>
                    <a:pt x="0" y="0"/>
                  </a:moveTo>
                  <a:lnTo>
                    <a:pt x="5131644" y="0"/>
                  </a:lnTo>
                  <a:lnTo>
                    <a:pt x="5131644" y="1223042"/>
                  </a:lnTo>
                  <a:lnTo>
                    <a:pt x="0" y="1223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01031" y="376331"/>
              <a:ext cx="14169672" cy="69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Mont Bold" panose="020B0604020202020204" charset="0"/>
                </a:rPr>
                <a:t>The Charter Signatories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45554" y="3183433"/>
            <a:ext cx="7568972" cy="4257493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7657" b="-94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548234" y="3183433"/>
            <a:ext cx="7568972" cy="4257493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116" b="-911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3560097" y="1758583"/>
            <a:ext cx="11167806" cy="90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 1 Bold"/>
              </a:rPr>
              <a:t>Durham Constabulary First UK Police Force Signatory April 2023</a:t>
            </a:r>
          </a:p>
          <a:p>
            <a:pPr marL="0" lvl="0" indent="0"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 1 Bold"/>
              </a:rPr>
              <a:t>Cheshire Constabulary the First Northwest Force Signatory August 2023</a:t>
            </a:r>
          </a:p>
        </p:txBody>
      </p:sp>
      <p:sp>
        <p:nvSpPr>
          <p:cNvPr id="26" name="Freeform 26"/>
          <p:cNvSpPr/>
          <p:nvPr/>
        </p:nvSpPr>
        <p:spPr>
          <a:xfrm>
            <a:off x="1345554" y="1502931"/>
            <a:ext cx="1783819" cy="1536193"/>
          </a:xfrm>
          <a:custGeom>
            <a:avLst/>
            <a:gdLst/>
            <a:ahLst/>
            <a:cxnLst/>
            <a:rect l="l" t="t" r="r" b="b"/>
            <a:pathLst>
              <a:path w="1783819" h="1536193">
                <a:moveTo>
                  <a:pt x="0" y="0"/>
                </a:moveTo>
                <a:lnTo>
                  <a:pt x="1783819" y="0"/>
                </a:lnTo>
                <a:lnTo>
                  <a:pt x="1783819" y="1536193"/>
                </a:lnTo>
                <a:lnTo>
                  <a:pt x="0" y="1536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44" b="-100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5581013" y="1502931"/>
            <a:ext cx="1536193" cy="1536193"/>
          </a:xfrm>
          <a:custGeom>
            <a:avLst/>
            <a:gdLst/>
            <a:ahLst/>
            <a:cxnLst/>
            <a:rect l="l" t="t" r="r" b="b"/>
            <a:pathLst>
              <a:path w="1536193" h="1536193">
                <a:moveTo>
                  <a:pt x="0" y="0"/>
                </a:moveTo>
                <a:lnTo>
                  <a:pt x="1536193" y="0"/>
                </a:lnTo>
                <a:lnTo>
                  <a:pt x="1536193" y="1536193"/>
                </a:lnTo>
                <a:lnTo>
                  <a:pt x="0" y="15361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2633625" y="7638494"/>
            <a:ext cx="4991978" cy="54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Mont 1"/>
              </a:rPr>
              <a:t>Joy Allen, Durham PCC and Jo Farrell Chief Constable, signing on behalf of Durham Constabulary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21059" y="7638494"/>
            <a:ext cx="5622469" cy="54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Mont 1"/>
              </a:rPr>
              <a:t>Mark Roberts, Chief Constable, and members of Cheshire's HR Team attending Cheshire Constabulary signing ceremony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514384"/>
            <a:ext cx="11881379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Workplace Charter Signatories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6" name="Rectangle 1">
            <a:extLst>
              <a:ext uri="{FF2B5EF4-FFF2-40B4-BE49-F238E27FC236}">
                <a16:creationId xmlns:a16="http://schemas.microsoft.com/office/drawing/2014/main" id="{6FC3FA72-D8A5-7DF9-AA01-967C599DB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27B52DF-6AFD-24C7-EA5E-68DB8AC4D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0" y="1900147"/>
            <a:ext cx="16613040" cy="6486706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E1F5C835-AB6C-58ED-7BAE-2D1209A2CFA3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  <p:extLst>
      <p:ext uri="{BB962C8B-B14F-4D97-AF65-F5344CB8AC3E}">
        <p14:creationId xmlns:p14="http://schemas.microsoft.com/office/powerpoint/2010/main" val="32055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21649" t="9292" r="28056"/>
          <a:stretch>
            <a:fillRect/>
          </a:stretch>
        </p:blipFill>
        <p:spPr>
          <a:xfrm>
            <a:off x="12121774" y="1582950"/>
            <a:ext cx="5422348" cy="650944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28700" y="7606330"/>
            <a:ext cx="10795054" cy="1300872"/>
            <a:chOff x="0" y="0"/>
            <a:chExt cx="14393405" cy="173449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393405" cy="1734495"/>
              <a:chOff x="0" y="0"/>
              <a:chExt cx="3173693" cy="3824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173693" cy="382450"/>
              </a:xfrm>
              <a:custGeom>
                <a:avLst/>
                <a:gdLst/>
                <a:ahLst/>
                <a:cxnLst/>
                <a:rect l="l" t="t" r="r" b="b"/>
                <a:pathLst>
                  <a:path w="3173693" h="382450">
                    <a:moveTo>
                      <a:pt x="0" y="0"/>
                    </a:moveTo>
                    <a:lnTo>
                      <a:pt x="3173693" y="0"/>
                    </a:lnTo>
                    <a:lnTo>
                      <a:pt x="3173693" y="382450"/>
                    </a:lnTo>
                    <a:lnTo>
                      <a:pt x="0" y="3824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4504" y="374037"/>
              <a:ext cx="2028031" cy="908702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982149" y="386397"/>
              <a:ext cx="2083396" cy="901069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371922" y="378763"/>
              <a:ext cx="1399958" cy="91633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314932" y="505634"/>
              <a:ext cx="1848290" cy="66259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/>
            <a:srcRect l="35083" t="23148" r="36378" b="55529"/>
            <a:stretch>
              <a:fillRect/>
            </a:stretch>
          </p:blipFill>
          <p:spPr>
            <a:xfrm>
              <a:off x="4021267" y="269951"/>
              <a:ext cx="1072979" cy="1133959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343633" y="374037"/>
              <a:ext cx="2389130" cy="925788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1028700" y="1679153"/>
            <a:ext cx="9461728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6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Training Programme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2392239"/>
            <a:ext cx="11335562" cy="442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Accredited training programme. Level 2 RSPH Award in Tackling Gambling Related Harms – a practical first aid approach to the issue</a:t>
            </a:r>
          </a:p>
          <a:p>
            <a:pPr>
              <a:lnSpc>
                <a:spcPts val="2640"/>
              </a:lnSpc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518160" lvl="1" indent="-259080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Promotes community-based focused brief advice &amp; interventions aimed at six key vulnerable groups such as:</a:t>
            </a:r>
          </a:p>
          <a:p>
            <a:pPr>
              <a:lnSpc>
                <a:spcPts val="2640"/>
              </a:lnSpc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518160" lvl="1" indent="-259080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Diverse Communities </a:t>
            </a:r>
          </a:p>
          <a:p>
            <a:pPr marL="518160" lvl="1" indent="-259080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Criminal Justice System</a:t>
            </a:r>
          </a:p>
          <a:p>
            <a:pPr marL="518160" lvl="1" indent="-259080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'Affected Others'</a:t>
            </a:r>
          </a:p>
          <a:p>
            <a:pPr marL="518160" lvl="1" indent="-259080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Workplace Charter Signatories </a:t>
            </a:r>
          </a:p>
          <a:p>
            <a:pPr marL="518160" lvl="1" indent="-259080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Armed Forces Community</a:t>
            </a:r>
          </a:p>
          <a:p>
            <a:pPr marL="518160" lvl="1" indent="-259080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Homeless  </a:t>
            </a:r>
          </a:p>
          <a:p>
            <a:pPr marL="518160" lvl="1" indent="-259080" algn="l">
              <a:lnSpc>
                <a:spcPts val="2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'Bet You Can Help Now' 1.5-hour session option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7206531"/>
            <a:ext cx="9461728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0"/>
              </a:lnSpc>
            </a:pPr>
            <a:r>
              <a:rPr lang="en-US" sz="2400" dirty="0">
                <a:solidFill>
                  <a:srgbClr val="000000"/>
                </a:solidFill>
                <a:latin typeface="Mont Bold"/>
              </a:rPr>
              <a:t>Programme Collaborator's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59276" y="7482505"/>
            <a:ext cx="2747345" cy="85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96" dirty="0">
                <a:solidFill>
                  <a:srgbClr val="000000"/>
                </a:solidFill>
                <a:latin typeface="Mont Bold"/>
              </a:rPr>
              <a:t>Complementary Handbook</a:t>
            </a: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7C10FE25-8576-F3A3-B1DC-413CE68492A9}"/>
              </a:ext>
            </a:extLst>
          </p:cNvPr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27" name="Group 23">
              <a:extLst>
                <a:ext uri="{FF2B5EF4-FFF2-40B4-BE49-F238E27FC236}">
                  <a16:creationId xmlns:a16="http://schemas.microsoft.com/office/drawing/2014/main" id="{E8D0C19B-05EF-769B-3116-D0FE57DC66CD}"/>
                </a:ext>
              </a:extLst>
            </p:cNvPr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30" name="Freeform 24">
                <a:extLst>
                  <a:ext uri="{FF2B5EF4-FFF2-40B4-BE49-F238E27FC236}">
                    <a16:creationId xmlns:a16="http://schemas.microsoft.com/office/drawing/2014/main" id="{E6F7DE52-57C5-E6A6-6FFF-FB3C6A8545A1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8" name="Group 25">
              <a:extLst>
                <a:ext uri="{FF2B5EF4-FFF2-40B4-BE49-F238E27FC236}">
                  <a16:creationId xmlns:a16="http://schemas.microsoft.com/office/drawing/2014/main" id="{72BB903C-4AB6-0C7C-76C9-24209C1A3E13}"/>
                </a:ext>
              </a:extLst>
            </p:cNvPr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id="{EBF54B36-E042-FC24-2B77-4A5DCFF4D698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2" name="Freeform 2">
            <a:extLst>
              <a:ext uri="{FF2B5EF4-FFF2-40B4-BE49-F238E27FC236}">
                <a16:creationId xmlns:a16="http://schemas.microsoft.com/office/drawing/2014/main" id="{781B7DC1-C805-76CD-5E64-96299CA50148}"/>
              </a:ext>
            </a:extLst>
          </p:cNvPr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01CEA429-EADC-387C-9DD2-D94583E99BF7}"/>
              </a:ext>
            </a:extLst>
          </p:cNvPr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3A13547C-4348-1C86-C95C-86B8C3D2EBD8}"/>
              </a:ext>
            </a:extLst>
          </p:cNvPr>
          <p:cNvSpPr txBox="1"/>
          <p:nvPr/>
        </p:nvSpPr>
        <p:spPr>
          <a:xfrm>
            <a:off x="1028700" y="514384"/>
            <a:ext cx="12526840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‘Bet You Can Help’   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BD9DE1AA-A121-1C78-1CCD-FB5D8EC55326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6" name="TextBox 26"/>
          <p:cNvSpPr txBox="1"/>
          <p:nvPr/>
        </p:nvSpPr>
        <p:spPr>
          <a:xfrm>
            <a:off x="1028700" y="514384"/>
            <a:ext cx="12526840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Gambling Related Harms Training 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3692D909-6B7B-3C75-72A6-028D7A7F0672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C41F23E6-C9C3-D843-62F1-B0EA54B11018}"/>
              </a:ext>
            </a:extLst>
          </p:cNvPr>
          <p:cNvGrpSpPr/>
          <p:nvPr/>
        </p:nvGrpSpPr>
        <p:grpSpPr>
          <a:xfrm>
            <a:off x="1987647" y="1729911"/>
            <a:ext cx="7604983" cy="6902198"/>
            <a:chOff x="0" y="0"/>
            <a:chExt cx="6660138" cy="6846396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A0159A4A-EC5D-7844-0CFF-F317723367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6152859" cy="6152835"/>
              <a:chOff x="0" y="0"/>
              <a:chExt cx="6350000" cy="6349975"/>
            </a:xfrm>
          </p:grpSpPr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F40D5396-85EF-6D2D-D60B-84EEFFDFD03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5236" b="-4476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11">
              <a:extLst>
                <a:ext uri="{FF2B5EF4-FFF2-40B4-BE49-F238E27FC236}">
                  <a16:creationId xmlns:a16="http://schemas.microsoft.com/office/drawing/2014/main" id="{AD9A37C4-3F6A-0367-C000-E49972BC59B7}"/>
                </a:ext>
              </a:extLst>
            </p:cNvPr>
            <p:cNvGrpSpPr/>
            <p:nvPr/>
          </p:nvGrpSpPr>
          <p:grpSpPr>
            <a:xfrm>
              <a:off x="3757854" y="3944111"/>
              <a:ext cx="2902285" cy="2902285"/>
              <a:chOff x="0" y="0"/>
              <a:chExt cx="812800" cy="812800"/>
            </a:xfrm>
          </p:grpSpPr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8078E9FB-51BF-8EC5-E36C-C1C04E6FF99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C0C0C0"/>
                  </a:highligh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TextBox 13">
                <a:extLst>
                  <a:ext uri="{FF2B5EF4-FFF2-40B4-BE49-F238E27FC236}">
                    <a16:creationId xmlns:a16="http://schemas.microsoft.com/office/drawing/2014/main" id="{3F725D01-F6F1-A0D4-6FFD-E7169F409D8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5919" tIns="35919" rIns="35919" bIns="35919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58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CE1ABEF8-DDB1-3507-64EF-A834A9D882FA}"/>
                </a:ext>
              </a:extLst>
            </p:cNvPr>
            <p:cNvSpPr/>
            <p:nvPr/>
          </p:nvSpPr>
          <p:spPr>
            <a:xfrm>
              <a:off x="4636841" y="6161628"/>
              <a:ext cx="1144310" cy="439606"/>
            </a:xfrm>
            <a:custGeom>
              <a:avLst/>
              <a:gdLst/>
              <a:ahLst/>
              <a:cxnLst/>
              <a:rect l="l" t="t" r="r" b="b"/>
              <a:pathLst>
                <a:path w="1144310" h="439606">
                  <a:moveTo>
                    <a:pt x="0" y="0"/>
                  </a:moveTo>
                  <a:lnTo>
                    <a:pt x="1144310" y="0"/>
                  </a:lnTo>
                  <a:lnTo>
                    <a:pt x="1144310" y="439606"/>
                  </a:lnTo>
                  <a:lnTo>
                    <a:pt x="0" y="43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417AF252-3DF1-2C49-4616-311888D72322}"/>
                </a:ext>
              </a:extLst>
            </p:cNvPr>
            <p:cNvSpPr txBox="1"/>
            <p:nvPr/>
          </p:nvSpPr>
          <p:spPr>
            <a:xfrm>
              <a:off x="4064686" y="4679710"/>
              <a:ext cx="2288620" cy="135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9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4" b="0" i="0" u="none" strike="noStrike" kern="1200" cap="none" spc="0" normalizeH="0" baseline="0" noProof="0" dirty="0">
                  <a:ln>
                    <a:noFill/>
                  </a:ln>
                  <a:solidFill>
                    <a:srgbClr val="193758"/>
                  </a:solidFill>
                  <a:effectLst/>
                  <a:uLnTx/>
                  <a:uFillTx/>
                  <a:latin typeface="Mont Bold"/>
                  <a:ea typeface="+mn-ea"/>
                  <a:cs typeface="+mn-cs"/>
                </a:rPr>
                <a:t>Arresting Harmful Gambling within the Criminal Justice System </a:t>
              </a:r>
            </a:p>
          </p:txBody>
        </p:sp>
      </p:grpSp>
      <p:sp>
        <p:nvSpPr>
          <p:cNvPr id="69" name="Freeform 6">
            <a:extLst>
              <a:ext uri="{FF2B5EF4-FFF2-40B4-BE49-F238E27FC236}">
                <a16:creationId xmlns:a16="http://schemas.microsoft.com/office/drawing/2014/main" id="{3DC72CCA-7BC4-E631-C348-6DC8CA6DA947}"/>
              </a:ext>
            </a:extLst>
          </p:cNvPr>
          <p:cNvSpPr/>
          <p:nvPr/>
        </p:nvSpPr>
        <p:spPr>
          <a:xfrm>
            <a:off x="9807021" y="5792774"/>
            <a:ext cx="268066" cy="220484"/>
          </a:xfrm>
          <a:custGeom>
            <a:avLst/>
            <a:gdLst/>
            <a:ahLst/>
            <a:cxnLst/>
            <a:rect l="l" t="t" r="r" b="b"/>
            <a:pathLst>
              <a:path w="278656" h="229194">
                <a:moveTo>
                  <a:pt x="0" y="0"/>
                </a:moveTo>
                <a:lnTo>
                  <a:pt x="278656" y="0"/>
                </a:lnTo>
                <a:lnTo>
                  <a:pt x="278656" y="229195"/>
                </a:lnTo>
                <a:lnTo>
                  <a:pt x="0" y="2291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id="{76B0B71E-F856-4EB8-69B3-CFBE6368FF7E}"/>
              </a:ext>
            </a:extLst>
          </p:cNvPr>
          <p:cNvSpPr/>
          <p:nvPr/>
        </p:nvSpPr>
        <p:spPr>
          <a:xfrm>
            <a:off x="9807021" y="5345678"/>
            <a:ext cx="268066" cy="267091"/>
          </a:xfrm>
          <a:custGeom>
            <a:avLst/>
            <a:gdLst/>
            <a:ahLst/>
            <a:cxnLst/>
            <a:rect l="l" t="t" r="r" b="b"/>
            <a:pathLst>
              <a:path w="278656" h="277643">
                <a:moveTo>
                  <a:pt x="0" y="0"/>
                </a:moveTo>
                <a:lnTo>
                  <a:pt x="278656" y="0"/>
                </a:lnTo>
                <a:lnTo>
                  <a:pt x="278656" y="277643"/>
                </a:lnTo>
                <a:lnTo>
                  <a:pt x="0" y="277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id="{1098DCEE-23A8-786E-14BD-6F0FCA0AD2CA}"/>
              </a:ext>
            </a:extLst>
          </p:cNvPr>
          <p:cNvSpPr/>
          <p:nvPr/>
        </p:nvSpPr>
        <p:spPr>
          <a:xfrm>
            <a:off x="9821402" y="6547812"/>
            <a:ext cx="268066" cy="268066"/>
          </a:xfrm>
          <a:custGeom>
            <a:avLst/>
            <a:gdLst/>
            <a:ahLst/>
            <a:cxnLst/>
            <a:rect l="l" t="t" r="r" b="b"/>
            <a:pathLst>
              <a:path w="278656" h="278656">
                <a:moveTo>
                  <a:pt x="0" y="0"/>
                </a:moveTo>
                <a:lnTo>
                  <a:pt x="278656" y="0"/>
                </a:lnTo>
                <a:lnTo>
                  <a:pt x="278656" y="278656"/>
                </a:lnTo>
                <a:lnTo>
                  <a:pt x="0" y="2786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2" name="Freeform 9">
            <a:extLst>
              <a:ext uri="{FF2B5EF4-FFF2-40B4-BE49-F238E27FC236}">
                <a16:creationId xmlns:a16="http://schemas.microsoft.com/office/drawing/2014/main" id="{0089C760-B67B-D338-1EBC-69FD8119DB2E}"/>
              </a:ext>
            </a:extLst>
          </p:cNvPr>
          <p:cNvSpPr/>
          <p:nvPr/>
        </p:nvSpPr>
        <p:spPr>
          <a:xfrm>
            <a:off x="9807021" y="6189309"/>
            <a:ext cx="268066" cy="267395"/>
          </a:xfrm>
          <a:custGeom>
            <a:avLst/>
            <a:gdLst/>
            <a:ahLst/>
            <a:cxnLst/>
            <a:rect l="l" t="t" r="r" b="b"/>
            <a:pathLst>
              <a:path w="278656" h="277959">
                <a:moveTo>
                  <a:pt x="0" y="0"/>
                </a:moveTo>
                <a:lnTo>
                  <a:pt x="278656" y="0"/>
                </a:lnTo>
                <a:lnTo>
                  <a:pt x="278656" y="277960"/>
                </a:lnTo>
                <a:lnTo>
                  <a:pt x="0" y="277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3" name="TextBox 28">
            <a:extLst>
              <a:ext uri="{FF2B5EF4-FFF2-40B4-BE49-F238E27FC236}">
                <a16:creationId xmlns:a16="http://schemas.microsoft.com/office/drawing/2014/main" id="{FDA2624B-CD56-0825-DA7B-2D007A0970FB}"/>
              </a:ext>
            </a:extLst>
          </p:cNvPr>
          <p:cNvSpPr txBox="1"/>
          <p:nvPr/>
        </p:nvSpPr>
        <p:spPr>
          <a:xfrm>
            <a:off x="10185560" y="5378690"/>
            <a:ext cx="2971129" cy="142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For more information: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support@beaconcounsellingtrust.co.uk 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0151 226 0696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www.beaconcounsellingtrust.co.uk</a:t>
            </a:r>
          </a:p>
        </p:txBody>
      </p:sp>
      <p:pic>
        <p:nvPicPr>
          <p:cNvPr id="77" name="Picture 7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4BBAF7E-5189-A3FD-5864-91276E49B6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714" y="1554509"/>
            <a:ext cx="5231086" cy="739899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198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9884423" y="2176232"/>
            <a:ext cx="8873242" cy="3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" panose="020B0604020202020204" charset="0"/>
              </a:rPr>
              <a:t>Serious and organised crime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84423" y="2879013"/>
            <a:ext cx="8873242" cy="3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" panose="020B0604020202020204" charset="0"/>
              </a:rPr>
              <a:t>Community violence and homicide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84423" y="3665332"/>
            <a:ext cx="8873242" cy="3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" panose="020B0604020202020204" charset="0"/>
              </a:rPr>
              <a:t>Pre-planned criminality (Theft and major fraud)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84423" y="4577752"/>
            <a:ext cx="8873242" cy="67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" panose="020B0604020202020204" charset="0"/>
              </a:rPr>
              <a:t>Theft from employers/organisations due to</a:t>
            </a:r>
          </a:p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" panose="020B0604020202020204" charset="0"/>
              </a:rPr>
              <a:t>accessibility/opportunity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84423" y="5656175"/>
            <a:ext cx="8293616" cy="1009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 "/>
              </a:rPr>
              <a:t>Engagement with illegal money lending, domestic violence, larger domestic thefts, credit card and mortgage fraud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84423" y="7468225"/>
            <a:ext cx="7925409" cy="1009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" panose="020B0604020202020204" charset="0"/>
              </a:rPr>
              <a:t>Minor thefts from friends and family, domestic</a:t>
            </a:r>
          </a:p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" panose="020B0604020202020204" charset="0"/>
              </a:rPr>
              <a:t>abuse, intimidation and threatening behaviour,</a:t>
            </a:r>
          </a:p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21F21"/>
                </a:solidFill>
                <a:effectLst/>
                <a:uLnTx/>
                <a:uFillTx/>
                <a:latin typeface="Mont" panose="020B0604020202020204" charset="0"/>
              </a:rPr>
              <a:t>child abandonment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5F2A89D-E211-517E-7510-3FFBCEEE0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5049" y="1583936"/>
            <a:ext cx="6943708" cy="7289982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ADA7E65C-3B76-0C70-0ECF-249CAAE80671}"/>
              </a:ext>
            </a:extLst>
          </p:cNvPr>
          <p:cNvSpPr txBox="1"/>
          <p:nvPr/>
        </p:nvSpPr>
        <p:spPr>
          <a:xfrm rot="-5400000">
            <a:off x="-2964783" y="5164483"/>
            <a:ext cx="7990465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7"/>
              </a:lnSpc>
            </a:pPr>
            <a:r>
              <a:rPr lang="en-US" dirty="0">
                <a:latin typeface="Mont" panose="020B0604020202020204" charset="0"/>
              </a:rPr>
              <a:t>Low / Moderate Risk Gambling – Severe  Gambling Harms</a:t>
            </a:r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55141068-757A-BA4E-C49F-0F5A821AEDC6}"/>
              </a:ext>
            </a:extLst>
          </p:cNvPr>
          <p:cNvGrpSpPr/>
          <p:nvPr/>
        </p:nvGrpSpPr>
        <p:grpSpPr>
          <a:xfrm rot="-5400000">
            <a:off x="1019397" y="3170725"/>
            <a:ext cx="996222" cy="290697"/>
            <a:chOff x="0" y="0"/>
            <a:chExt cx="6350000" cy="1852930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9702B23D-1FBF-A399-F964-BA2BC272F24C}"/>
                </a:ext>
              </a:extLst>
            </p:cNvPr>
            <p:cNvSpPr/>
            <p:nvPr/>
          </p:nvSpPr>
          <p:spPr>
            <a:xfrm>
              <a:off x="0" y="0"/>
              <a:ext cx="6350000" cy="1854200"/>
            </a:xfrm>
            <a:custGeom>
              <a:avLst/>
              <a:gdLst/>
              <a:ahLst/>
              <a:cxnLst/>
              <a:rect l="l" t="t" r="r" b="b"/>
              <a:pathLst>
                <a:path w="6350000" h="1854200">
                  <a:moveTo>
                    <a:pt x="6249670" y="739140"/>
                  </a:moveTo>
                  <a:lnTo>
                    <a:pt x="5328920" y="49530"/>
                  </a:lnTo>
                  <a:cubicBezTo>
                    <a:pt x="5284470" y="16510"/>
                    <a:pt x="5236210" y="0"/>
                    <a:pt x="5186680" y="0"/>
                  </a:cubicBezTo>
                  <a:cubicBezTo>
                    <a:pt x="5081270" y="0"/>
                    <a:pt x="5003800" y="81280"/>
                    <a:pt x="5003800" y="194310"/>
                  </a:cubicBezTo>
                  <a:lnTo>
                    <a:pt x="5003800" y="605790"/>
                  </a:lnTo>
                  <a:lnTo>
                    <a:pt x="313690" y="605790"/>
                  </a:lnTo>
                  <a:cubicBezTo>
                    <a:pt x="139700" y="609600"/>
                    <a:pt x="0" y="751840"/>
                    <a:pt x="0" y="927100"/>
                  </a:cubicBezTo>
                  <a:cubicBezTo>
                    <a:pt x="0" y="1102360"/>
                    <a:pt x="139700" y="1244600"/>
                    <a:pt x="313690" y="1248410"/>
                  </a:cubicBezTo>
                  <a:lnTo>
                    <a:pt x="5003800" y="1248410"/>
                  </a:lnTo>
                  <a:lnTo>
                    <a:pt x="5003800" y="1659890"/>
                  </a:lnTo>
                  <a:cubicBezTo>
                    <a:pt x="5003800" y="1772920"/>
                    <a:pt x="5081270" y="1854200"/>
                    <a:pt x="5186680" y="1854200"/>
                  </a:cubicBezTo>
                  <a:cubicBezTo>
                    <a:pt x="5236210" y="1854200"/>
                    <a:pt x="5284470" y="1836420"/>
                    <a:pt x="5328920" y="1803400"/>
                  </a:cubicBezTo>
                  <a:lnTo>
                    <a:pt x="6249670" y="1115060"/>
                  </a:lnTo>
                  <a:cubicBezTo>
                    <a:pt x="6313170" y="1066800"/>
                    <a:pt x="6350000" y="998220"/>
                    <a:pt x="6350000" y="927100"/>
                  </a:cubicBezTo>
                  <a:cubicBezTo>
                    <a:pt x="6350000" y="854710"/>
                    <a:pt x="6313170" y="787400"/>
                    <a:pt x="6249670" y="739140"/>
                  </a:cubicBezTo>
                  <a:close/>
                </a:path>
              </a:pathLst>
            </a:custGeom>
            <a:solidFill>
              <a:srgbClr val="55A4A5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B1A2743-A9B9-602D-F68E-27455E0789E7}"/>
              </a:ext>
            </a:extLst>
          </p:cNvPr>
          <p:cNvGrpSpPr/>
          <p:nvPr/>
        </p:nvGrpSpPr>
        <p:grpSpPr>
          <a:xfrm rot="5400000">
            <a:off x="1017921" y="7481476"/>
            <a:ext cx="996222" cy="290697"/>
            <a:chOff x="0" y="0"/>
            <a:chExt cx="6350000" cy="185293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1C254B6-5765-9E32-9D8B-612D9E428256}"/>
                </a:ext>
              </a:extLst>
            </p:cNvPr>
            <p:cNvSpPr/>
            <p:nvPr/>
          </p:nvSpPr>
          <p:spPr>
            <a:xfrm>
              <a:off x="0" y="0"/>
              <a:ext cx="6350000" cy="1854200"/>
            </a:xfrm>
            <a:custGeom>
              <a:avLst/>
              <a:gdLst/>
              <a:ahLst/>
              <a:cxnLst/>
              <a:rect l="l" t="t" r="r" b="b"/>
              <a:pathLst>
                <a:path w="6350000" h="1854200">
                  <a:moveTo>
                    <a:pt x="6249670" y="739140"/>
                  </a:moveTo>
                  <a:lnTo>
                    <a:pt x="5328920" y="49530"/>
                  </a:lnTo>
                  <a:cubicBezTo>
                    <a:pt x="5284470" y="16510"/>
                    <a:pt x="5236210" y="0"/>
                    <a:pt x="5186680" y="0"/>
                  </a:cubicBezTo>
                  <a:cubicBezTo>
                    <a:pt x="5081270" y="0"/>
                    <a:pt x="5003800" y="81280"/>
                    <a:pt x="5003800" y="194310"/>
                  </a:cubicBezTo>
                  <a:lnTo>
                    <a:pt x="5003800" y="605790"/>
                  </a:lnTo>
                  <a:lnTo>
                    <a:pt x="313690" y="605790"/>
                  </a:lnTo>
                  <a:cubicBezTo>
                    <a:pt x="139700" y="609600"/>
                    <a:pt x="0" y="751840"/>
                    <a:pt x="0" y="927100"/>
                  </a:cubicBezTo>
                  <a:cubicBezTo>
                    <a:pt x="0" y="1102360"/>
                    <a:pt x="139700" y="1244600"/>
                    <a:pt x="313690" y="1248410"/>
                  </a:cubicBezTo>
                  <a:lnTo>
                    <a:pt x="5003800" y="1248410"/>
                  </a:lnTo>
                  <a:lnTo>
                    <a:pt x="5003800" y="1659890"/>
                  </a:lnTo>
                  <a:cubicBezTo>
                    <a:pt x="5003800" y="1772920"/>
                    <a:pt x="5081270" y="1854200"/>
                    <a:pt x="5186680" y="1854200"/>
                  </a:cubicBezTo>
                  <a:cubicBezTo>
                    <a:pt x="5236210" y="1854200"/>
                    <a:pt x="5284470" y="1836420"/>
                    <a:pt x="5328920" y="1803400"/>
                  </a:cubicBezTo>
                  <a:lnTo>
                    <a:pt x="6249670" y="1115060"/>
                  </a:lnTo>
                  <a:cubicBezTo>
                    <a:pt x="6313170" y="1066800"/>
                    <a:pt x="6350000" y="998220"/>
                    <a:pt x="6350000" y="927100"/>
                  </a:cubicBezTo>
                  <a:cubicBezTo>
                    <a:pt x="6350000" y="854710"/>
                    <a:pt x="6313170" y="787400"/>
                    <a:pt x="6249670" y="739140"/>
                  </a:cubicBezTo>
                  <a:close/>
                </a:path>
              </a:pathLst>
            </a:custGeom>
            <a:solidFill>
              <a:srgbClr val="55A4A5"/>
            </a:solidFill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8E665EF-2633-6CD5-90B9-C67FCF073923}"/>
              </a:ext>
            </a:extLst>
          </p:cNvPr>
          <p:cNvCxnSpPr>
            <a:cxnSpLocks/>
          </p:cNvCxnSpPr>
          <p:nvPr/>
        </p:nvCxnSpPr>
        <p:spPr>
          <a:xfrm flipH="1">
            <a:off x="6238568" y="2338464"/>
            <a:ext cx="34806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02B379-DE6B-E23E-F159-0BCD26DE9BAC}"/>
              </a:ext>
            </a:extLst>
          </p:cNvPr>
          <p:cNvCxnSpPr>
            <a:cxnSpLocks/>
          </p:cNvCxnSpPr>
          <p:nvPr/>
        </p:nvCxnSpPr>
        <p:spPr>
          <a:xfrm flipH="1">
            <a:off x="6769510" y="3023419"/>
            <a:ext cx="2949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1C273F7-E12D-1CE3-7336-BC709A0450BA}"/>
              </a:ext>
            </a:extLst>
          </p:cNvPr>
          <p:cNvCxnSpPr>
            <a:cxnSpLocks/>
          </p:cNvCxnSpPr>
          <p:nvPr/>
        </p:nvCxnSpPr>
        <p:spPr>
          <a:xfrm flipH="1">
            <a:off x="7093974" y="3814185"/>
            <a:ext cx="26252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0AEC02-FC45-B8ED-E625-956028A6DE18}"/>
              </a:ext>
            </a:extLst>
          </p:cNvPr>
          <p:cNvCxnSpPr/>
          <p:nvPr/>
        </p:nvCxnSpPr>
        <p:spPr>
          <a:xfrm flipH="1">
            <a:off x="7772400" y="4782931"/>
            <a:ext cx="19467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3A36229-475F-E198-DA43-418448AF12E3}"/>
              </a:ext>
            </a:extLst>
          </p:cNvPr>
          <p:cNvCxnSpPr/>
          <p:nvPr/>
        </p:nvCxnSpPr>
        <p:spPr>
          <a:xfrm flipH="1">
            <a:off x="8406580" y="5820016"/>
            <a:ext cx="13126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0204B1A-D5C1-13F2-8242-16AD869AD139}"/>
              </a:ext>
            </a:extLst>
          </p:cNvPr>
          <p:cNvCxnSpPr/>
          <p:nvPr/>
        </p:nvCxnSpPr>
        <p:spPr>
          <a:xfrm flipH="1">
            <a:off x="7772400" y="7626824"/>
            <a:ext cx="19467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3">
            <a:extLst>
              <a:ext uri="{FF2B5EF4-FFF2-40B4-BE49-F238E27FC236}">
                <a16:creationId xmlns:a16="http://schemas.microsoft.com/office/drawing/2014/main" id="{0C2F8131-F761-50AD-BE84-219DE49795BA}"/>
              </a:ext>
            </a:extLst>
          </p:cNvPr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7" name="Group 14">
            <a:extLst>
              <a:ext uri="{FF2B5EF4-FFF2-40B4-BE49-F238E27FC236}">
                <a16:creationId xmlns:a16="http://schemas.microsoft.com/office/drawing/2014/main" id="{225ACC50-39C4-C07B-7B47-4CD6983C026B}"/>
              </a:ext>
            </a:extLst>
          </p:cNvPr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69D62D3B-B7BC-8609-D991-4F5A3B0FCABE}"/>
                </a:ext>
              </a:extLst>
            </p:cNvPr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84AD4A8B-0670-95FA-34C2-E0B5155E80F5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17">
              <a:extLst>
                <a:ext uri="{FF2B5EF4-FFF2-40B4-BE49-F238E27FC236}">
                  <a16:creationId xmlns:a16="http://schemas.microsoft.com/office/drawing/2014/main" id="{24008469-91A2-74EE-E46E-89FEEFA7B3D9}"/>
                </a:ext>
              </a:extLst>
            </p:cNvPr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C161A145-F576-8281-5875-E1221C772F9B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6D39BC3E-E2AF-A061-D633-482D6D64B0A1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D2751832-9709-2540-98C2-BCE95419FA6D}"/>
              </a:ext>
            </a:extLst>
          </p:cNvPr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2DCDAB-B38E-9715-0DAC-B977B18B3723}"/>
              </a:ext>
            </a:extLst>
          </p:cNvPr>
          <p:cNvSpPr txBox="1"/>
          <p:nvPr/>
        </p:nvSpPr>
        <p:spPr>
          <a:xfrm>
            <a:off x="1028700" y="514384"/>
            <a:ext cx="12526840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Gambling and Criminality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85372-336E-2515-C985-3D25005CB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D7BB5B-B0F0-0DF7-96C7-0EC39A734A46}"/>
              </a:ext>
            </a:extLst>
          </p:cNvPr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B175403-BACF-218B-3AAB-246921F03D52}"/>
              </a:ext>
            </a:extLst>
          </p:cNvPr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0B9BBAA-8051-3CB9-E1A6-39E53E7DD8C4}"/>
              </a:ext>
            </a:extLst>
          </p:cNvPr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03A991D8-DF41-F685-F53C-61E1E6464FBD}"/>
                </a:ext>
              </a:extLst>
            </p:cNvPr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8F238EDF-E36B-A900-B4B4-3418956481A4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9949147-3F6A-10D5-F6DD-23B0172A349D}"/>
                </a:ext>
              </a:extLst>
            </p:cNvPr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DA80F73B-C3F7-A7B2-9B02-B9F3C79C23BC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27CC76E-30BB-DEC4-B174-C6AB96772D1D}"/>
              </a:ext>
            </a:extLst>
          </p:cNvPr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64DA12CB-6CF1-25FD-44FB-34B3C2B7CEDC}"/>
                </a:ext>
              </a:extLst>
            </p:cNvPr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5082B71F-AFB4-C5C6-CC78-A195244A34AB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44864AA0-14BA-AC86-A67C-49BC29618FB6}"/>
                </a:ext>
              </a:extLst>
            </p:cNvPr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8AA1450-DA21-79E1-B33D-A01DFFA59AFA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6813658-6D26-22F8-9278-21A921E16A07}"/>
              </a:ext>
            </a:extLst>
          </p:cNvPr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3D7CEFEA-BAF2-3A2E-9875-F44BDD029698}"/>
                </a:ext>
              </a:extLst>
            </p:cNvPr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7C9542E9-AFE3-12FD-4A6E-76619325392E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0C8DC42-FB93-900C-D2B9-08851983B7A0}"/>
                </a:ext>
              </a:extLst>
            </p:cNvPr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61A25629-8411-AA6B-425A-53EB3A261A0D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B60C5F6B-8DE2-2B32-94FB-87C7C8F2F99D}"/>
              </a:ext>
            </a:extLst>
          </p:cNvPr>
          <p:cNvSpPr txBox="1"/>
          <p:nvPr/>
        </p:nvSpPr>
        <p:spPr>
          <a:xfrm>
            <a:off x="1028700" y="514384"/>
            <a:ext cx="12526840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Merseyside Violence Reduction Partnership 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F7339A33-4048-75B6-0B7A-CCC1561A7340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id="{19360B71-DA4C-DB31-CB53-A5687580F490}"/>
              </a:ext>
            </a:extLst>
          </p:cNvPr>
          <p:cNvSpPr/>
          <p:nvPr/>
        </p:nvSpPr>
        <p:spPr>
          <a:xfrm>
            <a:off x="9807021" y="5792774"/>
            <a:ext cx="268066" cy="220484"/>
          </a:xfrm>
          <a:custGeom>
            <a:avLst/>
            <a:gdLst/>
            <a:ahLst/>
            <a:cxnLst/>
            <a:rect l="l" t="t" r="r" b="b"/>
            <a:pathLst>
              <a:path w="278656" h="229194">
                <a:moveTo>
                  <a:pt x="0" y="0"/>
                </a:moveTo>
                <a:lnTo>
                  <a:pt x="278656" y="0"/>
                </a:lnTo>
                <a:lnTo>
                  <a:pt x="278656" y="229195"/>
                </a:lnTo>
                <a:lnTo>
                  <a:pt x="0" y="229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id="{21C0E3EB-7FA9-879C-2EE2-23E5A22E839D}"/>
              </a:ext>
            </a:extLst>
          </p:cNvPr>
          <p:cNvSpPr/>
          <p:nvPr/>
        </p:nvSpPr>
        <p:spPr>
          <a:xfrm>
            <a:off x="9807021" y="5345678"/>
            <a:ext cx="268066" cy="267091"/>
          </a:xfrm>
          <a:custGeom>
            <a:avLst/>
            <a:gdLst/>
            <a:ahLst/>
            <a:cxnLst/>
            <a:rect l="l" t="t" r="r" b="b"/>
            <a:pathLst>
              <a:path w="278656" h="277643">
                <a:moveTo>
                  <a:pt x="0" y="0"/>
                </a:moveTo>
                <a:lnTo>
                  <a:pt x="278656" y="0"/>
                </a:lnTo>
                <a:lnTo>
                  <a:pt x="278656" y="277643"/>
                </a:lnTo>
                <a:lnTo>
                  <a:pt x="0" y="277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id="{288FFCCD-D2EA-EB3D-AA3E-9A8FA7D83A64}"/>
              </a:ext>
            </a:extLst>
          </p:cNvPr>
          <p:cNvSpPr/>
          <p:nvPr/>
        </p:nvSpPr>
        <p:spPr>
          <a:xfrm>
            <a:off x="9821402" y="6547812"/>
            <a:ext cx="268066" cy="268066"/>
          </a:xfrm>
          <a:custGeom>
            <a:avLst/>
            <a:gdLst/>
            <a:ahLst/>
            <a:cxnLst/>
            <a:rect l="l" t="t" r="r" b="b"/>
            <a:pathLst>
              <a:path w="278656" h="278656">
                <a:moveTo>
                  <a:pt x="0" y="0"/>
                </a:moveTo>
                <a:lnTo>
                  <a:pt x="278656" y="0"/>
                </a:lnTo>
                <a:lnTo>
                  <a:pt x="278656" y="278656"/>
                </a:lnTo>
                <a:lnTo>
                  <a:pt x="0" y="2786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2" name="Freeform 9">
            <a:extLst>
              <a:ext uri="{FF2B5EF4-FFF2-40B4-BE49-F238E27FC236}">
                <a16:creationId xmlns:a16="http://schemas.microsoft.com/office/drawing/2014/main" id="{DBDF8573-699F-18C8-AF79-F8F3755DD367}"/>
              </a:ext>
            </a:extLst>
          </p:cNvPr>
          <p:cNvSpPr/>
          <p:nvPr/>
        </p:nvSpPr>
        <p:spPr>
          <a:xfrm>
            <a:off x="9807021" y="6189309"/>
            <a:ext cx="268066" cy="267395"/>
          </a:xfrm>
          <a:custGeom>
            <a:avLst/>
            <a:gdLst/>
            <a:ahLst/>
            <a:cxnLst/>
            <a:rect l="l" t="t" r="r" b="b"/>
            <a:pathLst>
              <a:path w="278656" h="277959">
                <a:moveTo>
                  <a:pt x="0" y="0"/>
                </a:moveTo>
                <a:lnTo>
                  <a:pt x="278656" y="0"/>
                </a:lnTo>
                <a:lnTo>
                  <a:pt x="278656" y="277960"/>
                </a:lnTo>
                <a:lnTo>
                  <a:pt x="0" y="27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3" name="TextBox 28">
            <a:extLst>
              <a:ext uri="{FF2B5EF4-FFF2-40B4-BE49-F238E27FC236}">
                <a16:creationId xmlns:a16="http://schemas.microsoft.com/office/drawing/2014/main" id="{8C9493F5-2E95-F3E9-B40D-9D0D514A0416}"/>
              </a:ext>
            </a:extLst>
          </p:cNvPr>
          <p:cNvSpPr txBox="1"/>
          <p:nvPr/>
        </p:nvSpPr>
        <p:spPr>
          <a:xfrm>
            <a:off x="10185560" y="5378690"/>
            <a:ext cx="2971129" cy="142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For more information: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support@beaconcounsellingtrust.co.uk 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0151 226 0696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www.beaconcounsellingtrust.co.uk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FF81615-7711-2F77-639C-A77C7C1744FF}"/>
              </a:ext>
            </a:extLst>
          </p:cNvPr>
          <p:cNvSpPr txBox="1"/>
          <p:nvPr/>
        </p:nvSpPr>
        <p:spPr>
          <a:xfrm>
            <a:off x="652927" y="2204893"/>
            <a:ext cx="1160614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Mont"/>
              </a:rPr>
              <a:t>Collaborations</a:t>
            </a:r>
          </a:p>
          <a:p>
            <a:pPr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September 2022 – CPD Seminar ‘Gambling with Young People’s Lives’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Training developments across LCR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Nov 2023 – ‘Club Health’ Liverpool 2023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May 2024 – ‘A Whole Families Approach to Gambling Related Harms’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June 2024 – ‘Kind to Your Mind’ – Linked to Euro’s 2024 with Liverpool City Council Public Health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Liverpool JMU – ACES research funded by MVRP featuring gambling related harms</a:t>
            </a:r>
          </a:p>
        </p:txBody>
      </p:sp>
      <p:pic>
        <p:nvPicPr>
          <p:cNvPr id="21" name="Picture 20" descr="A group of people standing in front of a poster&#10;&#10;Description automatically generated">
            <a:extLst>
              <a:ext uri="{FF2B5EF4-FFF2-40B4-BE49-F238E27FC236}">
                <a16:creationId xmlns:a16="http://schemas.microsoft.com/office/drawing/2014/main" id="{B164E38F-C9A4-5EEC-E48A-202F32C928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 b="33822"/>
          <a:stretch/>
        </p:blipFill>
        <p:spPr>
          <a:xfrm>
            <a:off x="12867309" y="3652825"/>
            <a:ext cx="4942523" cy="33857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A944B8-A1AC-4638-00CE-80EC451049C2}"/>
              </a:ext>
            </a:extLst>
          </p:cNvPr>
          <p:cNvSpPr txBox="1"/>
          <p:nvPr/>
        </p:nvSpPr>
        <p:spPr>
          <a:xfrm>
            <a:off x="13080169" y="7174490"/>
            <a:ext cx="45168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latin typeface="Mont"/>
              </a:rPr>
              <a:t>CPD Seminar ‘Gambling with Young People’s Lives’ Sept 2022</a:t>
            </a:r>
            <a:endParaRPr lang="en-GB" sz="1050" b="1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17C23695-F935-4F9D-D279-8D435799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339" y="2067506"/>
            <a:ext cx="3066461" cy="15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5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24BDF-AE7B-5190-390D-210104ED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1895F1-7E09-B977-7CBE-DE75CB87ADBD}"/>
              </a:ext>
            </a:extLst>
          </p:cNvPr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7486659-7949-062F-1384-156AF6D873A2}"/>
              </a:ext>
            </a:extLst>
          </p:cNvPr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EC5DFEB-3083-5A5F-6DF8-A41A73B10258}"/>
              </a:ext>
            </a:extLst>
          </p:cNvPr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5F1C5096-9AA7-A4C8-6301-FC0623A962BA}"/>
                </a:ext>
              </a:extLst>
            </p:cNvPr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4E11A3C0-E6BA-9A95-FEDF-9CB492E873BB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34ADECB-A4E2-D453-701F-EDD470043DF5}"/>
                </a:ext>
              </a:extLst>
            </p:cNvPr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EDFA7C6-AE73-D612-BA48-90106D44206F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C0C92BC-05E7-5D82-6ED7-309AEEF308F9}"/>
              </a:ext>
            </a:extLst>
          </p:cNvPr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813E865-84AE-05BC-D693-98641D970832}"/>
                </a:ext>
              </a:extLst>
            </p:cNvPr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A70AB2C-908B-4BA7-D4D3-7AB3436E855F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AB9BDE8C-8CBE-C22E-357D-A7FFB69DFD4B}"/>
                </a:ext>
              </a:extLst>
            </p:cNvPr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AC627769-059D-5A71-621B-24139E2778DD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2127357-E377-DE9A-4A56-66F9D5E67D68}"/>
              </a:ext>
            </a:extLst>
          </p:cNvPr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15D335F2-036E-A259-FC07-BDA6BD592414}"/>
                </a:ext>
              </a:extLst>
            </p:cNvPr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B62B798-C7BF-0FD2-9017-4CEFB28B7143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9C6B7A2F-F0D3-C060-6AD8-8962A2DED805}"/>
                </a:ext>
              </a:extLst>
            </p:cNvPr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115EB1B-4D6D-E0E1-F6DB-12F1DFCA4BFB}"/>
                  </a:ext>
                </a:extLst>
              </p:cNvPr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B9F96627-D3AD-5C8A-0252-5FC7E66BE8E3}"/>
              </a:ext>
            </a:extLst>
          </p:cNvPr>
          <p:cNvSpPr txBox="1"/>
          <p:nvPr/>
        </p:nvSpPr>
        <p:spPr>
          <a:xfrm>
            <a:off x="1028700" y="514384"/>
            <a:ext cx="12526840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Merseyside Police 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0728686E-5FDD-53DD-D2B9-3E22719ACF9F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id="{975C1028-F82D-F892-5A09-6E098C07968B}"/>
              </a:ext>
            </a:extLst>
          </p:cNvPr>
          <p:cNvSpPr/>
          <p:nvPr/>
        </p:nvSpPr>
        <p:spPr>
          <a:xfrm>
            <a:off x="9807021" y="5792774"/>
            <a:ext cx="268066" cy="220484"/>
          </a:xfrm>
          <a:custGeom>
            <a:avLst/>
            <a:gdLst/>
            <a:ahLst/>
            <a:cxnLst/>
            <a:rect l="l" t="t" r="r" b="b"/>
            <a:pathLst>
              <a:path w="278656" h="229194">
                <a:moveTo>
                  <a:pt x="0" y="0"/>
                </a:moveTo>
                <a:lnTo>
                  <a:pt x="278656" y="0"/>
                </a:lnTo>
                <a:lnTo>
                  <a:pt x="278656" y="229195"/>
                </a:lnTo>
                <a:lnTo>
                  <a:pt x="0" y="229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id="{98522E8D-3630-6834-54DB-E48265FFB23E}"/>
              </a:ext>
            </a:extLst>
          </p:cNvPr>
          <p:cNvSpPr/>
          <p:nvPr/>
        </p:nvSpPr>
        <p:spPr>
          <a:xfrm>
            <a:off x="9807021" y="5345678"/>
            <a:ext cx="268066" cy="267091"/>
          </a:xfrm>
          <a:custGeom>
            <a:avLst/>
            <a:gdLst/>
            <a:ahLst/>
            <a:cxnLst/>
            <a:rect l="l" t="t" r="r" b="b"/>
            <a:pathLst>
              <a:path w="278656" h="277643">
                <a:moveTo>
                  <a:pt x="0" y="0"/>
                </a:moveTo>
                <a:lnTo>
                  <a:pt x="278656" y="0"/>
                </a:lnTo>
                <a:lnTo>
                  <a:pt x="278656" y="277643"/>
                </a:lnTo>
                <a:lnTo>
                  <a:pt x="0" y="277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id="{8EF4875A-FD7A-43BB-0B89-5B0FA37C2966}"/>
              </a:ext>
            </a:extLst>
          </p:cNvPr>
          <p:cNvSpPr/>
          <p:nvPr/>
        </p:nvSpPr>
        <p:spPr>
          <a:xfrm>
            <a:off x="9821402" y="6547812"/>
            <a:ext cx="268066" cy="268066"/>
          </a:xfrm>
          <a:custGeom>
            <a:avLst/>
            <a:gdLst/>
            <a:ahLst/>
            <a:cxnLst/>
            <a:rect l="l" t="t" r="r" b="b"/>
            <a:pathLst>
              <a:path w="278656" h="278656">
                <a:moveTo>
                  <a:pt x="0" y="0"/>
                </a:moveTo>
                <a:lnTo>
                  <a:pt x="278656" y="0"/>
                </a:lnTo>
                <a:lnTo>
                  <a:pt x="278656" y="278656"/>
                </a:lnTo>
                <a:lnTo>
                  <a:pt x="0" y="2786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2" name="Freeform 9">
            <a:extLst>
              <a:ext uri="{FF2B5EF4-FFF2-40B4-BE49-F238E27FC236}">
                <a16:creationId xmlns:a16="http://schemas.microsoft.com/office/drawing/2014/main" id="{D8AF8C61-DB9D-0479-CD6C-2C1E27569F9D}"/>
              </a:ext>
            </a:extLst>
          </p:cNvPr>
          <p:cNvSpPr/>
          <p:nvPr/>
        </p:nvSpPr>
        <p:spPr>
          <a:xfrm>
            <a:off x="9807021" y="6189309"/>
            <a:ext cx="268066" cy="267395"/>
          </a:xfrm>
          <a:custGeom>
            <a:avLst/>
            <a:gdLst/>
            <a:ahLst/>
            <a:cxnLst/>
            <a:rect l="l" t="t" r="r" b="b"/>
            <a:pathLst>
              <a:path w="278656" h="277959">
                <a:moveTo>
                  <a:pt x="0" y="0"/>
                </a:moveTo>
                <a:lnTo>
                  <a:pt x="278656" y="0"/>
                </a:lnTo>
                <a:lnTo>
                  <a:pt x="278656" y="277960"/>
                </a:lnTo>
                <a:lnTo>
                  <a:pt x="0" y="27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CF6CAEAC-4D27-3A80-B4CD-0D569E3621E6}"/>
              </a:ext>
            </a:extLst>
          </p:cNvPr>
          <p:cNvSpPr txBox="1"/>
          <p:nvPr/>
        </p:nvSpPr>
        <p:spPr>
          <a:xfrm>
            <a:off x="652927" y="2204893"/>
            <a:ext cx="11606143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Mont"/>
              </a:rPr>
              <a:t>Collaborations</a:t>
            </a:r>
          </a:p>
          <a:p>
            <a:pPr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Gambling harms training included in Custody Suite staff induction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Gambling harms training to Psychological Services / Occupational Health Service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Project ADDER officers supporting gambling related harms initiatives and promotion of training to drugs and alcohol services partners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Vulnerable Persons Referral Unit – gambling screening questions added to process in September 2024: 36 referrals</a:t>
            </a: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Wirral Multicultural Organisation – gambling section added to website with language translation function 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RSPH accredited ‘Bet You Can Help’ training programme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C9AD48-FF63-DDEC-A700-6B0DFE312033}"/>
              </a:ext>
            </a:extLst>
          </p:cNvPr>
          <p:cNvSpPr txBox="1"/>
          <p:nvPr/>
        </p:nvSpPr>
        <p:spPr>
          <a:xfrm>
            <a:off x="13586179" y="7030389"/>
            <a:ext cx="33145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latin typeface="Mont"/>
              </a:rPr>
              <a:t>Wirral Multicultural Organisation Nov 2024</a:t>
            </a:r>
            <a:endParaRPr lang="en-GB" sz="105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C00101-A24B-5DBC-468B-F3D09C2B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3750590"/>
            <a:ext cx="5310757" cy="330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BCF3247F-552C-5A34-BFA8-B877FC7B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2705101"/>
            <a:ext cx="1775351" cy="77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PCC project targeting female offenders extended | Norfolk PCC">
            <a:extLst>
              <a:ext uri="{FF2B5EF4-FFF2-40B4-BE49-F238E27FC236}">
                <a16:creationId xmlns:a16="http://schemas.microsoft.com/office/drawing/2014/main" id="{9DFB4F73-B52D-5DF3-CDF2-76344DEF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186" y="2788397"/>
            <a:ext cx="2932371" cy="68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927" y="222453"/>
            <a:ext cx="17156905" cy="1232698"/>
            <a:chOff x="0" y="0"/>
            <a:chExt cx="22875873" cy="16435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01030" y="376330"/>
              <a:ext cx="14169672" cy="807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Beacon Counselling Trust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-533400" y="9033037"/>
            <a:ext cx="19773352" cy="1581944"/>
            <a:chOff x="0" y="0"/>
            <a:chExt cx="27390090" cy="210925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9" name="TextBox 3">
            <a:extLst>
              <a:ext uri="{FF2B5EF4-FFF2-40B4-BE49-F238E27FC236}">
                <a16:creationId xmlns:a16="http://schemas.microsoft.com/office/drawing/2014/main" id="{F49E87B2-E927-0C1C-C3B9-6844DE39C4F9}"/>
              </a:ext>
            </a:extLst>
          </p:cNvPr>
          <p:cNvSpPr txBox="1"/>
          <p:nvPr/>
        </p:nvSpPr>
        <p:spPr>
          <a:xfrm>
            <a:off x="1028700" y="1984693"/>
            <a:ext cx="13677900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0649" lvl="1" indent="-220325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Mild - Moderate Mental Health Service Provider Established 2009 </a:t>
            </a:r>
          </a:p>
          <a:p>
            <a:pPr marL="440649" lvl="1" indent="-220325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Located in Northwest England - Area 5,469 sq miles</a:t>
            </a:r>
          </a:p>
          <a:p>
            <a:pPr marL="440649" lvl="1" indent="-220325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Cumbria, Lancashire, Merseyside, Greater Manchester and Cheshire</a:t>
            </a:r>
          </a:p>
          <a:p>
            <a:pPr marL="440648" lvl="1" indent="-220324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Third most populated region in the UK (7,052m)</a:t>
            </a:r>
          </a:p>
          <a:p>
            <a:pPr defTabSz="609630"/>
            <a:endParaRPr lang="en-US" sz="2800" b="1" spc="81" dirty="0">
              <a:latin typeface="Mont "/>
            </a:endParaRPr>
          </a:p>
          <a:p>
            <a:pPr defTabSz="609630"/>
            <a:r>
              <a:rPr lang="en-US" sz="2800" b="1" spc="81" dirty="0">
                <a:latin typeface="Mont "/>
              </a:rPr>
              <a:t>Core Programmes Include:</a:t>
            </a:r>
          </a:p>
          <a:p>
            <a:pPr defTabSz="609630"/>
            <a:endParaRPr lang="en-US" sz="2800" spc="81" dirty="0">
              <a:latin typeface="Mont "/>
            </a:endParaRPr>
          </a:p>
          <a:p>
            <a:pPr marL="440648" lvl="1" indent="-220324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Eating Disorders / Weight Management</a:t>
            </a:r>
          </a:p>
          <a:p>
            <a:pPr marL="440648" lvl="1" indent="-220324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IAPT</a:t>
            </a:r>
          </a:p>
          <a:p>
            <a:pPr marL="440648" lvl="1" indent="-220324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Children and Young People</a:t>
            </a:r>
          </a:p>
          <a:p>
            <a:pPr marL="440648" lvl="1" indent="-220324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Armed Forces Community</a:t>
            </a:r>
          </a:p>
          <a:p>
            <a:pPr marL="440648" lvl="1" indent="-220324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Suicide Bereavement Specialist Postvention  </a:t>
            </a:r>
          </a:p>
          <a:p>
            <a:pPr marL="440648" lvl="1" indent="-220324" defTabSz="609630">
              <a:buFont typeface="Arial"/>
              <a:buChar char="•"/>
            </a:pPr>
            <a:r>
              <a:rPr lang="en-US" sz="2800" spc="81" dirty="0">
                <a:latin typeface="Mont "/>
              </a:rPr>
              <a:t>National Gambling Support 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9D1D12-ABEC-7CDD-E597-B62CF231B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3464859"/>
            <a:ext cx="4876800" cy="50312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A0BE15-1D63-8899-814A-5B6206D2FDF1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  <p:extLst>
      <p:ext uri="{BB962C8B-B14F-4D97-AF65-F5344CB8AC3E}">
        <p14:creationId xmlns:p14="http://schemas.microsoft.com/office/powerpoint/2010/main" val="20367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88886" y="9153478"/>
            <a:ext cx="18977008" cy="1461383"/>
            <a:chOff x="0" y="0"/>
            <a:chExt cx="25302677" cy="19485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81936"/>
              <a:ext cx="24870761" cy="1466574"/>
              <a:chOff x="0" y="0"/>
              <a:chExt cx="6830349" cy="4027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31916" y="0"/>
              <a:ext cx="24870761" cy="554921"/>
              <a:chOff x="0" y="0"/>
              <a:chExt cx="6830349" cy="152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-1142932" y="9533102"/>
            <a:ext cx="19590832" cy="1155228"/>
            <a:chOff x="0" y="0"/>
            <a:chExt cx="6830349" cy="4027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30349" cy="402771"/>
            </a:xfrm>
            <a:custGeom>
              <a:avLst/>
              <a:gdLst/>
              <a:ahLst/>
              <a:cxnLst/>
              <a:rect l="l" t="t" r="r" b="b"/>
              <a:pathLst>
                <a:path w="6830349" h="402771">
                  <a:moveTo>
                    <a:pt x="0" y="0"/>
                  </a:moveTo>
                  <a:lnTo>
                    <a:pt x="6830349" y="0"/>
                  </a:lnTo>
                  <a:lnTo>
                    <a:pt x="6830349" y="402771"/>
                  </a:lnTo>
                  <a:lnTo>
                    <a:pt x="0" y="402771"/>
                  </a:lnTo>
                  <a:lnTo>
                    <a:pt x="0" y="0"/>
                  </a:lnTo>
                </a:path>
              </a:pathLst>
            </a:custGeom>
            <a:solidFill>
              <a:srgbClr val="239ED5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802709" y="9153478"/>
            <a:ext cx="19590832" cy="437114"/>
            <a:chOff x="0" y="0"/>
            <a:chExt cx="6830349" cy="152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30349" cy="152400"/>
            </a:xfrm>
            <a:custGeom>
              <a:avLst/>
              <a:gdLst/>
              <a:ahLst/>
              <a:cxnLst/>
              <a:rect l="l" t="t" r="r" b="b"/>
              <a:pathLst>
                <a:path w="6830349" h="152400">
                  <a:moveTo>
                    <a:pt x="0" y="0"/>
                  </a:moveTo>
                  <a:lnTo>
                    <a:pt x="6830349" y="0"/>
                  </a:lnTo>
                  <a:lnTo>
                    <a:pt x="6830349" y="152400"/>
                  </a:lnTo>
                  <a:lnTo>
                    <a:pt x="0" y="152400"/>
                  </a:lnTo>
                  <a:lnTo>
                    <a:pt x="0" y="0"/>
                  </a:lnTo>
                </a:path>
              </a:pathLst>
            </a:custGeom>
            <a:solidFill>
              <a:srgbClr val="EB167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5"/>
          <p:cNvSpPr/>
          <p:nvPr/>
        </p:nvSpPr>
        <p:spPr>
          <a:xfrm rot="299777">
            <a:off x="7932796" y="1693588"/>
            <a:ext cx="3575463" cy="7178219"/>
          </a:xfrm>
          <a:custGeom>
            <a:avLst/>
            <a:gdLst/>
            <a:ahLst/>
            <a:cxnLst/>
            <a:rect l="l" t="t" r="r" b="b"/>
            <a:pathLst>
              <a:path w="3575463" h="7178219">
                <a:moveTo>
                  <a:pt x="0" y="0"/>
                </a:moveTo>
                <a:lnTo>
                  <a:pt x="3575463" y="0"/>
                </a:lnTo>
                <a:lnTo>
                  <a:pt x="3575463" y="7178219"/>
                </a:lnTo>
                <a:lnTo>
                  <a:pt x="0" y="7178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285976">
            <a:off x="11733388" y="1691785"/>
            <a:ext cx="3625255" cy="7177823"/>
          </a:xfrm>
          <a:custGeom>
            <a:avLst/>
            <a:gdLst/>
            <a:ahLst/>
            <a:cxnLst/>
            <a:rect l="l" t="t" r="r" b="b"/>
            <a:pathLst>
              <a:path w="3625255" h="7177823">
                <a:moveTo>
                  <a:pt x="0" y="0"/>
                </a:moveTo>
                <a:lnTo>
                  <a:pt x="3625255" y="0"/>
                </a:lnTo>
                <a:lnTo>
                  <a:pt x="3625255" y="7177823"/>
                </a:lnTo>
                <a:lnTo>
                  <a:pt x="0" y="7177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5469530" y="4059901"/>
            <a:ext cx="2519173" cy="2578985"/>
          </a:xfrm>
          <a:custGeom>
            <a:avLst/>
            <a:gdLst/>
            <a:ahLst/>
            <a:cxnLst/>
            <a:rect l="l" t="t" r="r" b="b"/>
            <a:pathLst>
              <a:path w="5236528" h="5157980">
                <a:moveTo>
                  <a:pt x="0" y="0"/>
                </a:moveTo>
                <a:lnTo>
                  <a:pt x="5236528" y="0"/>
                </a:lnTo>
                <a:lnTo>
                  <a:pt x="5236528" y="5157980"/>
                </a:lnTo>
                <a:lnTo>
                  <a:pt x="0" y="515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3840531" y="7282524"/>
            <a:ext cx="726347" cy="495210"/>
            <a:chOff x="0" y="0"/>
            <a:chExt cx="191301" cy="1304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01" cy="130426"/>
            </a:xfrm>
            <a:custGeom>
              <a:avLst/>
              <a:gdLst/>
              <a:ahLst/>
              <a:cxnLst/>
              <a:rect l="l" t="t" r="r" b="b"/>
              <a:pathLst>
                <a:path w="191301" h="130426">
                  <a:moveTo>
                    <a:pt x="0" y="0"/>
                  </a:moveTo>
                  <a:lnTo>
                    <a:pt x="191301" y="0"/>
                  </a:lnTo>
                  <a:lnTo>
                    <a:pt x="191301" y="130426"/>
                  </a:lnTo>
                  <a:lnTo>
                    <a:pt x="0" y="13042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21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231353">
            <a:off x="13935196" y="7228669"/>
            <a:ext cx="612103" cy="602921"/>
          </a:xfrm>
          <a:custGeom>
            <a:avLst/>
            <a:gdLst/>
            <a:ahLst/>
            <a:cxnLst/>
            <a:rect l="l" t="t" r="r" b="b"/>
            <a:pathLst>
              <a:path w="612103" h="602921">
                <a:moveTo>
                  <a:pt x="0" y="0"/>
                </a:moveTo>
                <a:lnTo>
                  <a:pt x="612103" y="0"/>
                </a:lnTo>
                <a:lnTo>
                  <a:pt x="612103" y="602921"/>
                </a:lnTo>
                <a:lnTo>
                  <a:pt x="0" y="602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E14E5EB8-78B5-373D-84E1-C7B13F131F1B}"/>
              </a:ext>
            </a:extLst>
          </p:cNvPr>
          <p:cNvSpPr txBox="1"/>
          <p:nvPr/>
        </p:nvSpPr>
        <p:spPr>
          <a:xfrm>
            <a:off x="785534" y="1882325"/>
            <a:ext cx="7103889" cy="6712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Northwest Treatment Provider</a:t>
            </a: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Individuals at risk of, or experiencing, gambling related harms including ‘affected others’</a:t>
            </a: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Contact made within 48 hours</a:t>
            </a: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Comprehensive assessment</a:t>
            </a: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8-to-12-week treatment programme</a:t>
            </a: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6-to-8-week support for AO</a:t>
            </a: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Onward referral to Tier 4</a:t>
            </a: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/>
              </a:rPr>
              <a:t>Aftercare  &amp; ongoing support</a:t>
            </a: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Mont"/>
            </a:endParaRPr>
          </a:p>
          <a:p>
            <a:pPr marL="457200" indent="-457200">
              <a:lnSpc>
                <a:spcPts val="3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"/>
              </a:rPr>
              <a:t>No waiting lists</a:t>
            </a: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63DF129E-51D8-6ED7-36A3-FD39B8C64F71}"/>
              </a:ext>
            </a:extLst>
          </p:cNvPr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60781B17-3E76-F7E6-A51A-A73F0D62A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28" name="AutoShape 4">
              <a:extLst>
                <a:ext uri="{FF2B5EF4-FFF2-40B4-BE49-F238E27FC236}">
                  <a16:creationId xmlns:a16="http://schemas.microsoft.com/office/drawing/2014/main" id="{E20F952B-5B60-16CD-D485-4F1BD87F9A34}"/>
                </a:ext>
              </a:extLst>
            </p:cNvPr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C97FEA4A-44AE-F02A-528C-1071EDE6D28E}"/>
                </a:ext>
              </a:extLst>
            </p:cNvPr>
            <p:cNvSpPr txBox="1"/>
            <p:nvPr/>
          </p:nvSpPr>
          <p:spPr>
            <a:xfrm>
              <a:off x="501031" y="376331"/>
              <a:ext cx="14169672" cy="69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Treatment Provision </a:t>
              </a:r>
            </a:p>
          </p:txBody>
        </p:sp>
      </p:grpSp>
      <p:sp>
        <p:nvSpPr>
          <p:cNvPr id="3" name="TextBox 16">
            <a:extLst>
              <a:ext uri="{FF2B5EF4-FFF2-40B4-BE49-F238E27FC236}">
                <a16:creationId xmlns:a16="http://schemas.microsoft.com/office/drawing/2014/main" id="{FF381D4C-EF2F-ABD1-A051-83C4CA6E2717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1028700" y="1810180"/>
            <a:ext cx="12932399" cy="6722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Psychoeducation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Practical tools – urge surfing, self-exclusion </a:t>
            </a:r>
            <a:r>
              <a:rPr lang="en-US" sz="2400" dirty="0" err="1">
                <a:solidFill>
                  <a:srgbClr val="000000"/>
                </a:solidFill>
                <a:latin typeface="Mont" panose="020B0604020202020204" charset="0"/>
              </a:rPr>
              <a:t>etc</a:t>
            </a:r>
            <a:endParaRPr lang="en-US" sz="2400" dirty="0">
              <a:solidFill>
                <a:srgbClr val="000000"/>
              </a:solidFill>
              <a:latin typeface="Mont" panose="020B0604020202020204" charset="0"/>
            </a:endParaRP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Trauma-informed interventions 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Meaningful and fulfilling activities – 5 Ways to Wellbeing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Connection with others – social and peers with Lived Experience 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Support with legacy harms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Whole family's approach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Place-based approach – engagement with PH, NHS, third sector 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Raise awareness to improve referral pathways through education and prevention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Aftercare support following treatment</a:t>
            </a:r>
          </a:p>
          <a:p>
            <a:pPr marL="518160" lvl="1" indent="-259080">
              <a:lnSpc>
                <a:spcPts val="44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" panose="020B0604020202020204" charset="0"/>
              </a:rPr>
              <a:t>Onward referral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954000" y="2491334"/>
            <a:ext cx="4598789" cy="5735360"/>
            <a:chOff x="0" y="0"/>
            <a:chExt cx="5420519" cy="716629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05567" cy="2205567"/>
            </a:xfrm>
            <a:custGeom>
              <a:avLst/>
              <a:gdLst/>
              <a:ahLst/>
              <a:cxnLst/>
              <a:rect l="l" t="t" r="r" b="b"/>
              <a:pathLst>
                <a:path w="2205567" h="2205567">
                  <a:moveTo>
                    <a:pt x="0" y="0"/>
                  </a:moveTo>
                  <a:lnTo>
                    <a:pt x="2205567" y="0"/>
                  </a:lnTo>
                  <a:lnTo>
                    <a:pt x="2205567" y="2205567"/>
                  </a:lnTo>
                  <a:lnTo>
                    <a:pt x="0" y="220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3335986" y="0"/>
              <a:ext cx="1924357" cy="2205567"/>
            </a:xfrm>
            <a:custGeom>
              <a:avLst/>
              <a:gdLst/>
              <a:ahLst/>
              <a:cxnLst/>
              <a:rect l="l" t="t" r="r" b="b"/>
              <a:pathLst>
                <a:path w="1924357" h="2205567">
                  <a:moveTo>
                    <a:pt x="0" y="0"/>
                  </a:moveTo>
                  <a:lnTo>
                    <a:pt x="1924357" y="0"/>
                  </a:lnTo>
                  <a:lnTo>
                    <a:pt x="1924357" y="2205567"/>
                  </a:lnTo>
                  <a:lnTo>
                    <a:pt x="0" y="220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4062039"/>
              <a:ext cx="2417233" cy="1909614"/>
            </a:xfrm>
            <a:custGeom>
              <a:avLst/>
              <a:gdLst/>
              <a:ahLst/>
              <a:cxnLst/>
              <a:rect l="l" t="t" r="r" b="b"/>
              <a:pathLst>
                <a:path w="2417233" h="1909614">
                  <a:moveTo>
                    <a:pt x="0" y="0"/>
                  </a:moveTo>
                  <a:lnTo>
                    <a:pt x="2417233" y="0"/>
                  </a:lnTo>
                  <a:lnTo>
                    <a:pt x="2417233" y="1909614"/>
                  </a:lnTo>
                  <a:lnTo>
                    <a:pt x="0" y="1909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 flipH="1">
              <a:off x="2975112" y="3900663"/>
              <a:ext cx="2285231" cy="2070991"/>
            </a:xfrm>
            <a:custGeom>
              <a:avLst/>
              <a:gdLst/>
              <a:ahLst/>
              <a:cxnLst/>
              <a:rect l="l" t="t" r="r" b="b"/>
              <a:pathLst>
                <a:path w="2285231" h="2070991">
                  <a:moveTo>
                    <a:pt x="2285231" y="0"/>
                  </a:moveTo>
                  <a:lnTo>
                    <a:pt x="0" y="0"/>
                  </a:lnTo>
                  <a:lnTo>
                    <a:pt x="0" y="2070990"/>
                  </a:lnTo>
                  <a:lnTo>
                    <a:pt x="2285231" y="2070990"/>
                  </a:lnTo>
                  <a:lnTo>
                    <a:pt x="228523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2549302"/>
              <a:ext cx="5318919" cy="67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000000"/>
                  </a:solidFill>
                  <a:latin typeface="Mont 2 Bold"/>
                </a:rPr>
                <a:t>Education &amp; Prevention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95852" y="6492353"/>
              <a:ext cx="4668639" cy="67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000000"/>
                  </a:solidFill>
                  <a:latin typeface="Mont 2 Bold"/>
                </a:rPr>
                <a:t>Treatment &amp; Support</a:t>
              </a:r>
            </a:p>
          </p:txBody>
        </p:sp>
      </p:grpSp>
      <p:grpSp>
        <p:nvGrpSpPr>
          <p:cNvPr id="30" name="Group 2">
            <a:extLst>
              <a:ext uri="{FF2B5EF4-FFF2-40B4-BE49-F238E27FC236}">
                <a16:creationId xmlns:a16="http://schemas.microsoft.com/office/drawing/2014/main" id="{49316332-93B1-2385-77DD-B4257EBEF3DF}"/>
              </a:ext>
            </a:extLst>
          </p:cNvPr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BCC7E136-098B-E032-4E4E-12B471DFB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32" name="AutoShape 4">
              <a:extLst>
                <a:ext uri="{FF2B5EF4-FFF2-40B4-BE49-F238E27FC236}">
                  <a16:creationId xmlns:a16="http://schemas.microsoft.com/office/drawing/2014/main" id="{7C47FD3A-E516-227A-BDD7-285A2AECD58D}"/>
                </a:ext>
              </a:extLst>
            </p:cNvPr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C1F3BB00-A068-A767-C418-93E3E7CCCFE0}"/>
                </a:ext>
              </a:extLst>
            </p:cNvPr>
            <p:cNvSpPr txBox="1"/>
            <p:nvPr/>
          </p:nvSpPr>
          <p:spPr>
            <a:xfrm>
              <a:off x="501031" y="376331"/>
              <a:ext cx="14169672" cy="69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How we address gambling related harms</a:t>
              </a:r>
            </a:p>
          </p:txBody>
        </p:sp>
      </p:grpSp>
      <p:sp>
        <p:nvSpPr>
          <p:cNvPr id="3" name="TextBox 16">
            <a:extLst>
              <a:ext uri="{FF2B5EF4-FFF2-40B4-BE49-F238E27FC236}">
                <a16:creationId xmlns:a16="http://schemas.microsoft.com/office/drawing/2014/main" id="{907B70C6-0FF0-7444-46DF-8203A285A63F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6" name="TextBox 26"/>
          <p:cNvSpPr txBox="1"/>
          <p:nvPr/>
        </p:nvSpPr>
        <p:spPr>
          <a:xfrm>
            <a:off x="1028700" y="514384"/>
            <a:ext cx="12526840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dirty="0">
                <a:solidFill>
                  <a:srgbClr val="000000"/>
                </a:solidFill>
                <a:latin typeface="Mont Bold"/>
              </a:rPr>
              <a:t>GRACE Video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3692D909-6B7B-3C75-72A6-028D7A7F0672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id="{3DC72CCA-7BC4-E631-C348-6DC8CA6DA947}"/>
              </a:ext>
            </a:extLst>
          </p:cNvPr>
          <p:cNvSpPr/>
          <p:nvPr/>
        </p:nvSpPr>
        <p:spPr>
          <a:xfrm>
            <a:off x="9807021" y="5792774"/>
            <a:ext cx="268066" cy="220484"/>
          </a:xfrm>
          <a:custGeom>
            <a:avLst/>
            <a:gdLst/>
            <a:ahLst/>
            <a:cxnLst/>
            <a:rect l="l" t="t" r="r" b="b"/>
            <a:pathLst>
              <a:path w="278656" h="229194">
                <a:moveTo>
                  <a:pt x="0" y="0"/>
                </a:moveTo>
                <a:lnTo>
                  <a:pt x="278656" y="0"/>
                </a:lnTo>
                <a:lnTo>
                  <a:pt x="278656" y="229195"/>
                </a:lnTo>
                <a:lnTo>
                  <a:pt x="0" y="229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id="{76B0B71E-F856-4EB8-69B3-CFBE6368FF7E}"/>
              </a:ext>
            </a:extLst>
          </p:cNvPr>
          <p:cNvSpPr/>
          <p:nvPr/>
        </p:nvSpPr>
        <p:spPr>
          <a:xfrm>
            <a:off x="9807021" y="5345678"/>
            <a:ext cx="268066" cy="267091"/>
          </a:xfrm>
          <a:custGeom>
            <a:avLst/>
            <a:gdLst/>
            <a:ahLst/>
            <a:cxnLst/>
            <a:rect l="l" t="t" r="r" b="b"/>
            <a:pathLst>
              <a:path w="278656" h="277643">
                <a:moveTo>
                  <a:pt x="0" y="0"/>
                </a:moveTo>
                <a:lnTo>
                  <a:pt x="278656" y="0"/>
                </a:lnTo>
                <a:lnTo>
                  <a:pt x="278656" y="277643"/>
                </a:lnTo>
                <a:lnTo>
                  <a:pt x="0" y="277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id="{1098DCEE-23A8-786E-14BD-6F0FCA0AD2CA}"/>
              </a:ext>
            </a:extLst>
          </p:cNvPr>
          <p:cNvSpPr/>
          <p:nvPr/>
        </p:nvSpPr>
        <p:spPr>
          <a:xfrm>
            <a:off x="9821402" y="6547812"/>
            <a:ext cx="268066" cy="268066"/>
          </a:xfrm>
          <a:custGeom>
            <a:avLst/>
            <a:gdLst/>
            <a:ahLst/>
            <a:cxnLst/>
            <a:rect l="l" t="t" r="r" b="b"/>
            <a:pathLst>
              <a:path w="278656" h="278656">
                <a:moveTo>
                  <a:pt x="0" y="0"/>
                </a:moveTo>
                <a:lnTo>
                  <a:pt x="278656" y="0"/>
                </a:lnTo>
                <a:lnTo>
                  <a:pt x="278656" y="278656"/>
                </a:lnTo>
                <a:lnTo>
                  <a:pt x="0" y="278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2" name="Freeform 9">
            <a:extLst>
              <a:ext uri="{FF2B5EF4-FFF2-40B4-BE49-F238E27FC236}">
                <a16:creationId xmlns:a16="http://schemas.microsoft.com/office/drawing/2014/main" id="{0089C760-B67B-D338-1EBC-69FD8119DB2E}"/>
              </a:ext>
            </a:extLst>
          </p:cNvPr>
          <p:cNvSpPr/>
          <p:nvPr/>
        </p:nvSpPr>
        <p:spPr>
          <a:xfrm>
            <a:off x="9807021" y="6189309"/>
            <a:ext cx="268066" cy="267395"/>
          </a:xfrm>
          <a:custGeom>
            <a:avLst/>
            <a:gdLst/>
            <a:ahLst/>
            <a:cxnLst/>
            <a:rect l="l" t="t" r="r" b="b"/>
            <a:pathLst>
              <a:path w="278656" h="277959">
                <a:moveTo>
                  <a:pt x="0" y="0"/>
                </a:moveTo>
                <a:lnTo>
                  <a:pt x="278656" y="0"/>
                </a:lnTo>
                <a:lnTo>
                  <a:pt x="278656" y="277960"/>
                </a:lnTo>
                <a:lnTo>
                  <a:pt x="0" y="277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732"/>
          </a:p>
        </p:txBody>
      </p:sp>
      <p:sp>
        <p:nvSpPr>
          <p:cNvPr id="73" name="TextBox 28">
            <a:extLst>
              <a:ext uri="{FF2B5EF4-FFF2-40B4-BE49-F238E27FC236}">
                <a16:creationId xmlns:a16="http://schemas.microsoft.com/office/drawing/2014/main" id="{FDA2624B-CD56-0825-DA7B-2D007A0970FB}"/>
              </a:ext>
            </a:extLst>
          </p:cNvPr>
          <p:cNvSpPr txBox="1"/>
          <p:nvPr/>
        </p:nvSpPr>
        <p:spPr>
          <a:xfrm>
            <a:off x="10185560" y="5378690"/>
            <a:ext cx="2971129" cy="142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For more information: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support@beaconcounsellingtrust.co.uk 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0151 226 0696</a:t>
            </a:r>
          </a:p>
          <a:p>
            <a:pPr>
              <a:lnSpc>
                <a:spcPts val="1598"/>
              </a:lnSpc>
            </a:pPr>
            <a:endParaRPr lang="en-US" sz="1142" b="1" dirty="0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>
              <a:lnSpc>
                <a:spcPts val="1598"/>
              </a:lnSpc>
            </a:pPr>
            <a:r>
              <a:rPr lang="en-US" sz="1142" b="1" dirty="0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www.beaconcounsellingtrust.co.uk</a:t>
            </a:r>
          </a:p>
        </p:txBody>
      </p:sp>
      <p:pic>
        <p:nvPicPr>
          <p:cNvPr id="19" name="Online Media 18" title="GRACE - Gambling Related Adverse Childhood Experiences">
            <a:hlinkClick r:id="" action="ppaction://media"/>
            <a:extLst>
              <a:ext uri="{FF2B5EF4-FFF2-40B4-BE49-F238E27FC236}">
                <a16:creationId xmlns:a16="http://schemas.microsoft.com/office/drawing/2014/main" id="{AFF99C67-5978-F688-AE60-9FB4399018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2584502" y="1522604"/>
            <a:ext cx="13118995" cy="7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1099" y="222453"/>
            <a:ext cx="3848733" cy="917281"/>
          </a:xfrm>
          <a:custGeom>
            <a:avLst/>
            <a:gdLst/>
            <a:ahLst/>
            <a:cxnLst/>
            <a:rect l="l" t="t" r="r" b="b"/>
            <a:pathLst>
              <a:path w="3848733" h="917281">
                <a:moveTo>
                  <a:pt x="0" y="0"/>
                </a:moveTo>
                <a:lnTo>
                  <a:pt x="3848733" y="0"/>
                </a:lnTo>
                <a:lnTo>
                  <a:pt x="3848733" y="917282"/>
                </a:lnTo>
                <a:lnTo>
                  <a:pt x="0" y="91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52927" y="1407526"/>
            <a:ext cx="17156905" cy="0"/>
          </a:xfrm>
          <a:prstGeom prst="line">
            <a:avLst/>
          </a:prstGeom>
          <a:ln w="47625" cap="rnd">
            <a:solidFill>
              <a:srgbClr val="CBE3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9" name="Freeform 19">
            <a:hlinkClick r:id="rId3" tooltip="https://twitter.com/BCTNorthWest"/>
          </p:cNvPr>
          <p:cNvSpPr/>
          <p:nvPr/>
        </p:nvSpPr>
        <p:spPr>
          <a:xfrm>
            <a:off x="1028700" y="7632081"/>
            <a:ext cx="467978" cy="467978"/>
          </a:xfrm>
          <a:custGeom>
            <a:avLst/>
            <a:gdLst/>
            <a:ahLst/>
            <a:cxnLst/>
            <a:rect l="l" t="t" r="r" b="b"/>
            <a:pathLst>
              <a:path w="467978" h="467978">
                <a:moveTo>
                  <a:pt x="0" y="0"/>
                </a:moveTo>
                <a:lnTo>
                  <a:pt x="467978" y="0"/>
                </a:lnTo>
                <a:lnTo>
                  <a:pt x="467978" y="467978"/>
                </a:lnTo>
                <a:lnTo>
                  <a:pt x="0" y="467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>
            <a:hlinkClick r:id="rId6" tooltip="https://www.facebook.com/BCTNorthWest"/>
          </p:cNvPr>
          <p:cNvSpPr/>
          <p:nvPr/>
        </p:nvSpPr>
        <p:spPr>
          <a:xfrm>
            <a:off x="1578290" y="7632081"/>
            <a:ext cx="467978" cy="467978"/>
          </a:xfrm>
          <a:custGeom>
            <a:avLst/>
            <a:gdLst/>
            <a:ahLst/>
            <a:cxnLst/>
            <a:rect l="l" t="t" r="r" b="b"/>
            <a:pathLst>
              <a:path w="467978" h="467978">
                <a:moveTo>
                  <a:pt x="0" y="0"/>
                </a:moveTo>
                <a:lnTo>
                  <a:pt x="467978" y="0"/>
                </a:lnTo>
                <a:lnTo>
                  <a:pt x="467978" y="467978"/>
                </a:lnTo>
                <a:lnTo>
                  <a:pt x="0" y="467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123818" y="7632081"/>
            <a:ext cx="467980" cy="467978"/>
            <a:chOff x="0" y="0"/>
            <a:chExt cx="6350000" cy="6349975"/>
          </a:xfrm>
        </p:grpSpPr>
        <p:sp>
          <p:nvSpPr>
            <p:cNvPr id="22" name="Freeform 22">
              <a:hlinkClick r:id="rId9" tooltip="https://www.instagram.com/BCTNorthWest/"/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Freeform 23">
            <a:hlinkClick r:id="rId11" tooltip="https://www.youtube.com/@BCTNorthWest"/>
          </p:cNvPr>
          <p:cNvSpPr/>
          <p:nvPr/>
        </p:nvSpPr>
        <p:spPr>
          <a:xfrm>
            <a:off x="2669347" y="7632081"/>
            <a:ext cx="467978" cy="467978"/>
          </a:xfrm>
          <a:custGeom>
            <a:avLst/>
            <a:gdLst/>
            <a:ahLst/>
            <a:cxnLst/>
            <a:rect l="l" t="t" r="r" b="b"/>
            <a:pathLst>
              <a:path w="467978" h="467978">
                <a:moveTo>
                  <a:pt x="0" y="0"/>
                </a:moveTo>
                <a:lnTo>
                  <a:pt x="467978" y="0"/>
                </a:lnTo>
                <a:lnTo>
                  <a:pt x="467978" y="467978"/>
                </a:lnTo>
                <a:lnTo>
                  <a:pt x="0" y="4679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>
            <a:hlinkClick r:id="rId14" tooltip="https://www.linkedin.com/company/beacon-counselling-trust/?viewAsMember=true"/>
          </p:cNvPr>
          <p:cNvSpPr/>
          <p:nvPr/>
        </p:nvSpPr>
        <p:spPr>
          <a:xfrm>
            <a:off x="3214875" y="7632081"/>
            <a:ext cx="467978" cy="467978"/>
          </a:xfrm>
          <a:custGeom>
            <a:avLst/>
            <a:gdLst/>
            <a:ahLst/>
            <a:cxnLst/>
            <a:rect l="l" t="t" r="r" b="b"/>
            <a:pathLst>
              <a:path w="467978" h="467978">
                <a:moveTo>
                  <a:pt x="0" y="0"/>
                </a:moveTo>
                <a:lnTo>
                  <a:pt x="467978" y="0"/>
                </a:lnTo>
                <a:lnTo>
                  <a:pt x="467978" y="467978"/>
                </a:lnTo>
                <a:lnTo>
                  <a:pt x="0" y="4679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028700" y="2388129"/>
            <a:ext cx="4557398" cy="1731811"/>
          </a:xfrm>
          <a:custGeom>
            <a:avLst/>
            <a:gdLst/>
            <a:ahLst/>
            <a:cxnLst/>
            <a:rect l="l" t="t" r="r" b="b"/>
            <a:pathLst>
              <a:path w="4557398" h="1731811">
                <a:moveTo>
                  <a:pt x="0" y="0"/>
                </a:moveTo>
                <a:lnTo>
                  <a:pt x="4557398" y="0"/>
                </a:lnTo>
                <a:lnTo>
                  <a:pt x="4557398" y="1731811"/>
                </a:lnTo>
                <a:lnTo>
                  <a:pt x="0" y="17318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1028700" y="514384"/>
            <a:ext cx="12526840" cy="56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>
                <a:solidFill>
                  <a:srgbClr val="000000"/>
                </a:solidFill>
                <a:latin typeface="Mont Bold"/>
              </a:rPr>
              <a:t>Thank You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4467527"/>
            <a:ext cx="4175541" cy="143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9"/>
              </a:lnSpc>
            </a:pPr>
            <a:r>
              <a:rPr lang="en-US" sz="4192">
                <a:solidFill>
                  <a:srgbClr val="31B2ED"/>
                </a:solidFill>
                <a:latin typeface="Object Sans Bold"/>
              </a:rPr>
              <a:t>FOLLOW </a:t>
            </a:r>
            <a:r>
              <a:rPr lang="en-US" sz="4192">
                <a:solidFill>
                  <a:srgbClr val="D9DE3E"/>
                </a:solidFill>
                <a:latin typeface="Object Sans Bold"/>
              </a:rPr>
              <a:t>AND </a:t>
            </a:r>
            <a:r>
              <a:rPr lang="en-US" sz="4192">
                <a:solidFill>
                  <a:srgbClr val="EE3377"/>
                </a:solidFill>
                <a:latin typeface="Object Sans Bold"/>
              </a:rPr>
              <a:t>CONTACT US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5993946"/>
            <a:ext cx="5813968" cy="13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Mont Bold"/>
              </a:rPr>
              <a:t>Phone:</a:t>
            </a:r>
            <a:r>
              <a:rPr lang="en-US" sz="1899" dirty="0">
                <a:solidFill>
                  <a:srgbClr val="000000"/>
                </a:solidFill>
                <a:latin typeface="Mont"/>
              </a:rPr>
              <a:t> 0151 226 0696</a:t>
            </a:r>
          </a:p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Mont Bold"/>
              </a:rPr>
              <a:t>Email:</a:t>
            </a:r>
            <a:r>
              <a:rPr lang="en-US" sz="1899" dirty="0">
                <a:solidFill>
                  <a:srgbClr val="000000"/>
                </a:solidFill>
                <a:latin typeface="Mont"/>
              </a:rPr>
              <a:t> support@beaconcounsellingtrust.co.uk</a:t>
            </a:r>
          </a:p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Mont Bold"/>
              </a:rPr>
              <a:t>Website:</a:t>
            </a:r>
            <a:r>
              <a:rPr lang="en-US" sz="1899" dirty="0">
                <a:solidFill>
                  <a:srgbClr val="000000"/>
                </a:solidFill>
                <a:latin typeface="Mont"/>
              </a:rPr>
              <a:t> https://beaconcounsellingtrust.co.uk</a:t>
            </a:r>
          </a:p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Mont Bold"/>
              </a:rPr>
              <a:t>Social media:</a:t>
            </a:r>
            <a:r>
              <a:rPr lang="en-US" sz="1899" dirty="0">
                <a:solidFill>
                  <a:srgbClr val="000000"/>
                </a:solidFill>
                <a:latin typeface="Mont"/>
              </a:rPr>
              <a:t> @BCTNorthWest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3692D909-6B7B-3C75-72A6-028D7A7F0672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05B3009-768B-3DAF-2A59-BCE09C28EF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9539" y="2170556"/>
            <a:ext cx="10540293" cy="62411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B38BD9-E980-DDCC-7D48-3F30DED474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11401" y="1675319"/>
            <a:ext cx="2247900" cy="1643626"/>
          </a:xfrm>
          <a:prstGeom prst="rect">
            <a:avLst/>
          </a:prstGeom>
        </p:spPr>
      </p:pic>
      <p:pic>
        <p:nvPicPr>
          <p:cNvPr id="37" name="Graphic 36" descr="Cursor outline">
            <a:extLst>
              <a:ext uri="{FF2B5EF4-FFF2-40B4-BE49-F238E27FC236}">
                <a16:creationId xmlns:a16="http://schemas.microsoft.com/office/drawing/2014/main" id="{3E647924-C082-AE2F-AEFC-B4BD662158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453813" y="2443186"/>
            <a:ext cx="1320303" cy="13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01031" y="376331"/>
              <a:ext cx="14169672" cy="69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Gambling Related Harms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 dirty="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028700" y="3162300"/>
            <a:ext cx="15811500" cy="4364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Mont Bold"/>
              </a:rPr>
              <a:t>A Public Health Issue</a:t>
            </a:r>
          </a:p>
          <a:p>
            <a:pPr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Mont Bold"/>
            </a:endParaRPr>
          </a:p>
          <a:p>
            <a:pPr>
              <a:lnSpc>
                <a:spcPts val="5039"/>
              </a:lnSpc>
            </a:pPr>
            <a:r>
              <a:rPr lang="en-GB" sz="3600" dirty="0">
                <a:solidFill>
                  <a:srgbClr val="666666"/>
                </a:solidFill>
                <a:latin typeface="Roboto" panose="02000000000000000000" pitchFamily="2" charset="0"/>
              </a:rPr>
              <a:t>“</a:t>
            </a:r>
            <a:r>
              <a:rPr lang="en-GB" sz="3600" b="0" i="0" dirty="0">
                <a:effectLst/>
                <a:latin typeface="Mont" panose="020B0604020202020204" charset="0"/>
              </a:rPr>
              <a:t>The evidence is clear – harmful gambling is a public health issue and needs addressing on many fronts…” </a:t>
            </a:r>
          </a:p>
          <a:p>
            <a:pPr>
              <a:lnSpc>
                <a:spcPts val="5039"/>
              </a:lnSpc>
            </a:pPr>
            <a:endParaRPr lang="en-GB" sz="2400" dirty="0">
              <a:latin typeface="Mont" panose="020B0604020202020204" charset="0"/>
            </a:endParaRPr>
          </a:p>
          <a:p>
            <a:r>
              <a:rPr lang="en-GB" sz="2400" i="0" dirty="0">
                <a:effectLst/>
                <a:latin typeface="Mont" panose="020B0604020202020204" charset="0"/>
              </a:rPr>
              <a:t>Rosanna O’Connor, Director of Alcohol, Drugs, Tobacco and Justice </a:t>
            </a:r>
            <a:endParaRPr lang="en-GB" sz="2400" dirty="0">
              <a:latin typeface="Mont" panose="020B0604020202020204" charset="0"/>
            </a:endParaRPr>
          </a:p>
          <a:p>
            <a:r>
              <a:rPr lang="en-GB" sz="2400" i="0" dirty="0">
                <a:effectLst/>
                <a:latin typeface="Mont" panose="020B0604020202020204" charset="0"/>
              </a:rPr>
              <a:t>Public Health England (2021)</a:t>
            </a:r>
            <a:endParaRPr lang="en-US" sz="2400" dirty="0">
              <a:latin typeface="Mont" panose="020B0604020202020204" charset="0"/>
            </a:endParaRP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Mont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CCD9B64A-F772-D373-AA16-49C781AF50CE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  <p:extLst>
      <p:ext uri="{BB962C8B-B14F-4D97-AF65-F5344CB8AC3E}">
        <p14:creationId xmlns:p14="http://schemas.microsoft.com/office/powerpoint/2010/main" val="221097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01031" y="399857"/>
              <a:ext cx="1569720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Defining Gambling and Gambling Related Harms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-533400" y="9033037"/>
            <a:ext cx="19773352" cy="1581944"/>
            <a:chOff x="0" y="0"/>
            <a:chExt cx="27390090" cy="210925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" name="TextBox 19">
            <a:extLst>
              <a:ext uri="{FF2B5EF4-FFF2-40B4-BE49-F238E27FC236}">
                <a16:creationId xmlns:a16="http://schemas.microsoft.com/office/drawing/2014/main" id="{38F58AE0-5D5A-AAD4-BE2F-E351E2D6CC60}"/>
              </a:ext>
            </a:extLst>
          </p:cNvPr>
          <p:cNvSpPr txBox="1"/>
          <p:nvPr/>
        </p:nvSpPr>
        <p:spPr>
          <a:xfrm>
            <a:off x="1028700" y="2402947"/>
            <a:ext cx="16230600" cy="494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9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Mont Bold"/>
              </a:rPr>
              <a:t>Gambling</a:t>
            </a:r>
          </a:p>
          <a:p>
            <a:pPr>
              <a:lnSpc>
                <a:spcPts val="3519"/>
              </a:lnSpc>
              <a:spcBef>
                <a:spcPct val="0"/>
              </a:spcBef>
            </a:pPr>
            <a:endParaRPr lang="en-US" sz="3199" dirty="0">
              <a:solidFill>
                <a:srgbClr val="000000"/>
              </a:solidFill>
              <a:latin typeface="Mont Bold"/>
            </a:endParaRPr>
          </a:p>
          <a:p>
            <a:pPr>
              <a:lnSpc>
                <a:spcPts val="3519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Mont"/>
              </a:rPr>
              <a:t>'To stake or risk money, or anything of value, on the outcome of something involving chance.'</a:t>
            </a:r>
          </a:p>
          <a:p>
            <a:pPr>
              <a:lnSpc>
                <a:spcPts val="3519"/>
              </a:lnSpc>
              <a:spcBef>
                <a:spcPct val="0"/>
              </a:spcBef>
            </a:pPr>
            <a:endParaRPr lang="en-US" sz="3199" dirty="0">
              <a:solidFill>
                <a:srgbClr val="000000"/>
              </a:solidFill>
              <a:latin typeface="Mont"/>
            </a:endParaRPr>
          </a:p>
          <a:p>
            <a:pPr>
              <a:lnSpc>
                <a:spcPts val="3519"/>
              </a:lnSpc>
              <a:spcBef>
                <a:spcPct val="0"/>
              </a:spcBef>
            </a:pPr>
            <a:endParaRPr lang="en-US" sz="3199" dirty="0">
              <a:solidFill>
                <a:srgbClr val="000000"/>
              </a:solidFill>
              <a:latin typeface="Mont"/>
            </a:endParaRPr>
          </a:p>
          <a:p>
            <a:pPr>
              <a:lnSpc>
                <a:spcPts val="3519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Mont Bold"/>
              </a:rPr>
              <a:t>Gambling Related Harms</a:t>
            </a:r>
          </a:p>
          <a:p>
            <a:pPr>
              <a:lnSpc>
                <a:spcPts val="3519"/>
              </a:lnSpc>
              <a:spcBef>
                <a:spcPct val="0"/>
              </a:spcBef>
            </a:pPr>
            <a:endParaRPr lang="en-US" sz="3199" dirty="0">
              <a:solidFill>
                <a:srgbClr val="000000"/>
              </a:solidFill>
              <a:latin typeface="Mont Bold"/>
            </a:endParaRPr>
          </a:p>
          <a:p>
            <a:pPr>
              <a:lnSpc>
                <a:spcPts val="3519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Mont"/>
              </a:rPr>
              <a:t>'</a:t>
            </a:r>
            <a:r>
              <a:rPr lang="en-GB" sz="3199" dirty="0">
                <a:solidFill>
                  <a:srgbClr val="000000"/>
                </a:solidFill>
                <a:latin typeface="Mont"/>
              </a:rPr>
              <a:t>Gambling-related harms are the adverse impacts from gambling on the health and wellbeing of individuals, families, communities and society. </a:t>
            </a:r>
          </a:p>
          <a:p>
            <a:pPr>
              <a:lnSpc>
                <a:spcPts val="3519"/>
              </a:lnSpc>
              <a:spcBef>
                <a:spcPct val="0"/>
              </a:spcBef>
            </a:pPr>
            <a:r>
              <a:rPr lang="en-GB" sz="3199" dirty="0">
                <a:solidFill>
                  <a:srgbClr val="000000"/>
                </a:solidFill>
                <a:latin typeface="Mont"/>
              </a:rPr>
              <a:t>These harms impact on people’s resources, relationships and health</a:t>
            </a:r>
            <a:r>
              <a:rPr lang="en-US" sz="3199" dirty="0">
                <a:solidFill>
                  <a:srgbClr val="000000"/>
                </a:solidFill>
                <a:latin typeface="Mont"/>
              </a:rPr>
              <a:t>.'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D87C92-269D-3BD2-635B-91D04DC05CAE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  <p:extLst>
      <p:ext uri="{BB962C8B-B14F-4D97-AF65-F5344CB8AC3E}">
        <p14:creationId xmlns:p14="http://schemas.microsoft.com/office/powerpoint/2010/main" val="17231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01031" y="376331"/>
              <a:ext cx="14169672" cy="69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The Gambling Continuum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02615" y="9033037"/>
            <a:ext cx="20542567" cy="1581944"/>
            <a:chOff x="0" y="0"/>
            <a:chExt cx="27390090" cy="210925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06E3C8-5026-BD9A-9631-C350CF6D9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94" y="2354011"/>
            <a:ext cx="16838611" cy="6236749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545AE5EC-C5CE-1892-C025-648C398FC862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</p:spTree>
    <p:extLst>
      <p:ext uri="{BB962C8B-B14F-4D97-AF65-F5344CB8AC3E}">
        <p14:creationId xmlns:p14="http://schemas.microsoft.com/office/powerpoint/2010/main" val="12789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id="{13D1D7A7-C971-6F0B-0184-2B418A8C7376}"/>
              </a:ext>
            </a:extLst>
          </p:cNvPr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AB1C47AB-B862-A842-C32A-BE8266167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25" name="AutoShape 4">
              <a:extLst>
                <a:ext uri="{FF2B5EF4-FFF2-40B4-BE49-F238E27FC236}">
                  <a16:creationId xmlns:a16="http://schemas.microsoft.com/office/drawing/2014/main" id="{8A05F31A-D6A4-788D-DBA9-23236BF4B949}"/>
                </a:ext>
              </a:extLst>
            </p:cNvPr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B745A25D-BF6D-67BC-5834-F7D762BAF313}"/>
                </a:ext>
              </a:extLst>
            </p:cNvPr>
            <p:cNvSpPr txBox="1"/>
            <p:nvPr/>
          </p:nvSpPr>
          <p:spPr>
            <a:xfrm>
              <a:off x="501031" y="376331"/>
              <a:ext cx="14169672" cy="69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Gambling Harm Risk Factors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D07F05-99B9-928D-FD6F-A0D7E8940855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CF861120-F9CD-E5CF-4C3C-5E504FC9C6D4}"/>
              </a:ext>
            </a:extLst>
          </p:cNvPr>
          <p:cNvGrpSpPr/>
          <p:nvPr/>
        </p:nvGrpSpPr>
        <p:grpSpPr>
          <a:xfrm>
            <a:off x="2110703" y="1688557"/>
            <a:ext cx="14066594" cy="7336337"/>
            <a:chOff x="0" y="0"/>
            <a:chExt cx="18755459" cy="9781782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18D14287-42F0-5FB8-9BB4-3689A5A28C1F}"/>
                </a:ext>
              </a:extLst>
            </p:cNvPr>
            <p:cNvSpPr/>
            <p:nvPr/>
          </p:nvSpPr>
          <p:spPr>
            <a:xfrm>
              <a:off x="5175264" y="526311"/>
              <a:ext cx="1908100" cy="1908100"/>
            </a:xfrm>
            <a:custGeom>
              <a:avLst/>
              <a:gdLst/>
              <a:ahLst/>
              <a:cxnLst/>
              <a:rect l="l" t="t" r="r" b="b"/>
              <a:pathLst>
                <a:path w="1908100" h="1908100">
                  <a:moveTo>
                    <a:pt x="0" y="0"/>
                  </a:moveTo>
                  <a:lnTo>
                    <a:pt x="1908100" y="0"/>
                  </a:lnTo>
                  <a:lnTo>
                    <a:pt x="1908100" y="1908099"/>
                  </a:lnTo>
                  <a:lnTo>
                    <a:pt x="0" y="190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809768ED-BE3A-00BD-3F4F-C12DB8020662}"/>
                </a:ext>
              </a:extLst>
            </p:cNvPr>
            <p:cNvSpPr/>
            <p:nvPr/>
          </p:nvSpPr>
          <p:spPr>
            <a:xfrm>
              <a:off x="8221986" y="453781"/>
              <a:ext cx="2093537" cy="1960312"/>
            </a:xfrm>
            <a:custGeom>
              <a:avLst/>
              <a:gdLst/>
              <a:ahLst/>
              <a:cxnLst/>
              <a:rect l="l" t="t" r="r" b="b"/>
              <a:pathLst>
                <a:path w="2093537" h="1960312">
                  <a:moveTo>
                    <a:pt x="0" y="0"/>
                  </a:moveTo>
                  <a:lnTo>
                    <a:pt x="2093537" y="0"/>
                  </a:lnTo>
                  <a:lnTo>
                    <a:pt x="2093537" y="1960312"/>
                  </a:lnTo>
                  <a:lnTo>
                    <a:pt x="0" y="1960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C17800BF-88F3-CF5A-6AF1-D454C03269C6}"/>
                </a:ext>
              </a:extLst>
            </p:cNvPr>
            <p:cNvSpPr/>
            <p:nvPr/>
          </p:nvSpPr>
          <p:spPr>
            <a:xfrm>
              <a:off x="15929297" y="3832249"/>
              <a:ext cx="1962677" cy="1962677"/>
            </a:xfrm>
            <a:custGeom>
              <a:avLst/>
              <a:gdLst/>
              <a:ahLst/>
              <a:cxnLst/>
              <a:rect l="l" t="t" r="r" b="b"/>
              <a:pathLst>
                <a:path w="1962677" h="1962677">
                  <a:moveTo>
                    <a:pt x="0" y="0"/>
                  </a:moveTo>
                  <a:lnTo>
                    <a:pt x="1962677" y="0"/>
                  </a:lnTo>
                  <a:lnTo>
                    <a:pt x="1962677" y="1962677"/>
                  </a:lnTo>
                  <a:lnTo>
                    <a:pt x="0" y="196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63964D0-62CF-9ACC-3AC9-E06FA191426D}"/>
                </a:ext>
              </a:extLst>
            </p:cNvPr>
            <p:cNvSpPr/>
            <p:nvPr/>
          </p:nvSpPr>
          <p:spPr>
            <a:xfrm>
              <a:off x="11997813" y="0"/>
              <a:ext cx="1520075" cy="2533459"/>
            </a:xfrm>
            <a:custGeom>
              <a:avLst/>
              <a:gdLst/>
              <a:ahLst/>
              <a:cxnLst/>
              <a:rect l="l" t="t" r="r" b="b"/>
              <a:pathLst>
                <a:path w="1520075" h="2533459">
                  <a:moveTo>
                    <a:pt x="0" y="0"/>
                  </a:moveTo>
                  <a:lnTo>
                    <a:pt x="1520076" y="0"/>
                  </a:lnTo>
                  <a:lnTo>
                    <a:pt x="1520076" y="2533459"/>
                  </a:lnTo>
                  <a:lnTo>
                    <a:pt x="0" y="2533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E52233A0-3000-2D42-0F6A-97D1340795FA}"/>
                </a:ext>
              </a:extLst>
            </p:cNvPr>
            <p:cNvSpPr/>
            <p:nvPr/>
          </p:nvSpPr>
          <p:spPr>
            <a:xfrm>
              <a:off x="12888563" y="1169148"/>
              <a:ext cx="793697" cy="789368"/>
            </a:xfrm>
            <a:custGeom>
              <a:avLst/>
              <a:gdLst/>
              <a:ahLst/>
              <a:cxnLst/>
              <a:rect l="l" t="t" r="r" b="b"/>
              <a:pathLst>
                <a:path w="793697" h="789368">
                  <a:moveTo>
                    <a:pt x="0" y="0"/>
                  </a:moveTo>
                  <a:lnTo>
                    <a:pt x="793697" y="0"/>
                  </a:lnTo>
                  <a:lnTo>
                    <a:pt x="793697" y="789368"/>
                  </a:lnTo>
                  <a:lnTo>
                    <a:pt x="0" y="789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A4AFA3BA-2336-D487-3500-283B47F09606}"/>
                </a:ext>
              </a:extLst>
            </p:cNvPr>
            <p:cNvSpPr/>
            <p:nvPr/>
          </p:nvSpPr>
          <p:spPr>
            <a:xfrm>
              <a:off x="1050342" y="3470769"/>
              <a:ext cx="1833845" cy="2246358"/>
            </a:xfrm>
            <a:custGeom>
              <a:avLst/>
              <a:gdLst/>
              <a:ahLst/>
              <a:cxnLst/>
              <a:rect l="l" t="t" r="r" b="b"/>
              <a:pathLst>
                <a:path w="1833845" h="2246358">
                  <a:moveTo>
                    <a:pt x="0" y="0"/>
                  </a:moveTo>
                  <a:lnTo>
                    <a:pt x="1833845" y="0"/>
                  </a:lnTo>
                  <a:lnTo>
                    <a:pt x="1833845" y="2246358"/>
                  </a:lnTo>
                  <a:lnTo>
                    <a:pt x="0" y="2246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5B03DD1F-0D28-8A2B-DCDB-18B718CD1D2C}"/>
                </a:ext>
              </a:extLst>
            </p:cNvPr>
            <p:cNvSpPr/>
            <p:nvPr/>
          </p:nvSpPr>
          <p:spPr>
            <a:xfrm>
              <a:off x="999117" y="6742789"/>
              <a:ext cx="2500775" cy="1809651"/>
            </a:xfrm>
            <a:custGeom>
              <a:avLst/>
              <a:gdLst/>
              <a:ahLst/>
              <a:cxnLst/>
              <a:rect l="l" t="t" r="r" b="b"/>
              <a:pathLst>
                <a:path w="2500775" h="1809651">
                  <a:moveTo>
                    <a:pt x="0" y="0"/>
                  </a:moveTo>
                  <a:lnTo>
                    <a:pt x="2500775" y="0"/>
                  </a:lnTo>
                  <a:lnTo>
                    <a:pt x="2500775" y="1809651"/>
                  </a:lnTo>
                  <a:lnTo>
                    <a:pt x="0" y="180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448EE9E-6230-7314-E17B-D11F7E72B6C7}"/>
                </a:ext>
              </a:extLst>
            </p:cNvPr>
            <p:cNvSpPr/>
            <p:nvPr/>
          </p:nvSpPr>
          <p:spPr>
            <a:xfrm>
              <a:off x="8708913" y="3379520"/>
              <a:ext cx="1745270" cy="2532714"/>
            </a:xfrm>
            <a:custGeom>
              <a:avLst/>
              <a:gdLst/>
              <a:ahLst/>
              <a:cxnLst/>
              <a:rect l="l" t="t" r="r" b="b"/>
              <a:pathLst>
                <a:path w="1745270" h="2532714">
                  <a:moveTo>
                    <a:pt x="0" y="0"/>
                  </a:moveTo>
                  <a:lnTo>
                    <a:pt x="1745269" y="0"/>
                  </a:lnTo>
                  <a:lnTo>
                    <a:pt x="1745269" y="2532713"/>
                  </a:lnTo>
                  <a:lnTo>
                    <a:pt x="0" y="2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4A44CBFF-C57B-200C-0431-10EA42FBCECA}"/>
                </a:ext>
              </a:extLst>
            </p:cNvPr>
            <p:cNvSpPr/>
            <p:nvPr/>
          </p:nvSpPr>
          <p:spPr>
            <a:xfrm>
              <a:off x="5715108" y="7003714"/>
              <a:ext cx="2032099" cy="2032099"/>
            </a:xfrm>
            <a:custGeom>
              <a:avLst/>
              <a:gdLst/>
              <a:ahLst/>
              <a:cxnLst/>
              <a:rect l="l" t="t" r="r" b="b"/>
              <a:pathLst>
                <a:path w="2032099" h="2032099">
                  <a:moveTo>
                    <a:pt x="0" y="0"/>
                  </a:moveTo>
                  <a:lnTo>
                    <a:pt x="2032099" y="0"/>
                  </a:lnTo>
                  <a:lnTo>
                    <a:pt x="2032099" y="2032099"/>
                  </a:lnTo>
                  <a:lnTo>
                    <a:pt x="0" y="2032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0913D973-3C5B-7145-F900-67016401F682}"/>
                </a:ext>
              </a:extLst>
            </p:cNvPr>
            <p:cNvSpPr/>
            <p:nvPr/>
          </p:nvSpPr>
          <p:spPr>
            <a:xfrm>
              <a:off x="15711828" y="138803"/>
              <a:ext cx="2507478" cy="2060691"/>
            </a:xfrm>
            <a:custGeom>
              <a:avLst/>
              <a:gdLst/>
              <a:ahLst/>
              <a:cxnLst/>
              <a:rect l="l" t="t" r="r" b="b"/>
              <a:pathLst>
                <a:path w="2507478" h="2060691">
                  <a:moveTo>
                    <a:pt x="0" y="0"/>
                  </a:moveTo>
                  <a:lnTo>
                    <a:pt x="2507478" y="0"/>
                  </a:lnTo>
                  <a:lnTo>
                    <a:pt x="2507478" y="2060691"/>
                  </a:lnTo>
                  <a:lnTo>
                    <a:pt x="0" y="2060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9F7F9528-20B0-B406-37CA-496137F6244F}"/>
                </a:ext>
              </a:extLst>
            </p:cNvPr>
            <p:cNvSpPr/>
            <p:nvPr/>
          </p:nvSpPr>
          <p:spPr>
            <a:xfrm>
              <a:off x="5353924" y="3404572"/>
              <a:ext cx="1845017" cy="2404643"/>
            </a:xfrm>
            <a:custGeom>
              <a:avLst/>
              <a:gdLst/>
              <a:ahLst/>
              <a:cxnLst/>
              <a:rect l="l" t="t" r="r" b="b"/>
              <a:pathLst>
                <a:path w="1845017" h="2404643">
                  <a:moveTo>
                    <a:pt x="0" y="0"/>
                  </a:moveTo>
                  <a:lnTo>
                    <a:pt x="1845017" y="0"/>
                  </a:lnTo>
                  <a:lnTo>
                    <a:pt x="1845017" y="2404643"/>
                  </a:lnTo>
                  <a:lnTo>
                    <a:pt x="0" y="2404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7F12BF07-C46F-BAF3-43A3-54D37F6A9473}"/>
                </a:ext>
              </a:extLst>
            </p:cNvPr>
            <p:cNvSpPr/>
            <p:nvPr/>
          </p:nvSpPr>
          <p:spPr>
            <a:xfrm>
              <a:off x="15805264" y="7003714"/>
              <a:ext cx="2312939" cy="1883994"/>
            </a:xfrm>
            <a:custGeom>
              <a:avLst/>
              <a:gdLst/>
              <a:ahLst/>
              <a:cxnLst/>
              <a:rect l="l" t="t" r="r" b="b"/>
              <a:pathLst>
                <a:path w="2312939" h="1883994">
                  <a:moveTo>
                    <a:pt x="0" y="0"/>
                  </a:moveTo>
                  <a:lnTo>
                    <a:pt x="2312939" y="0"/>
                  </a:lnTo>
                  <a:lnTo>
                    <a:pt x="2312939" y="1883994"/>
                  </a:lnTo>
                  <a:lnTo>
                    <a:pt x="0" y="1883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191785C7-B21F-3C33-8F3C-BAFC5C358BFD}"/>
                </a:ext>
              </a:extLst>
            </p:cNvPr>
            <p:cNvSpPr/>
            <p:nvPr/>
          </p:nvSpPr>
          <p:spPr>
            <a:xfrm>
              <a:off x="12246789" y="3657642"/>
              <a:ext cx="2077246" cy="2151573"/>
            </a:xfrm>
            <a:custGeom>
              <a:avLst/>
              <a:gdLst/>
              <a:ahLst/>
              <a:cxnLst/>
              <a:rect l="l" t="t" r="r" b="b"/>
              <a:pathLst>
                <a:path w="2077246" h="2151573">
                  <a:moveTo>
                    <a:pt x="0" y="0"/>
                  </a:moveTo>
                  <a:lnTo>
                    <a:pt x="2077246" y="0"/>
                  </a:lnTo>
                  <a:lnTo>
                    <a:pt x="2077246" y="2151573"/>
                  </a:lnTo>
                  <a:lnTo>
                    <a:pt x="0" y="2151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A8D0410F-6A0D-44CE-795E-D3F1D69BF22B}"/>
                </a:ext>
              </a:extLst>
            </p:cNvPr>
            <p:cNvSpPr/>
            <p:nvPr/>
          </p:nvSpPr>
          <p:spPr>
            <a:xfrm>
              <a:off x="11042824" y="6632601"/>
              <a:ext cx="1840722" cy="2530992"/>
            </a:xfrm>
            <a:custGeom>
              <a:avLst/>
              <a:gdLst/>
              <a:ahLst/>
              <a:cxnLst/>
              <a:rect l="l" t="t" r="r" b="b"/>
              <a:pathLst>
                <a:path w="1840722" h="2530992">
                  <a:moveTo>
                    <a:pt x="0" y="0"/>
                  </a:moveTo>
                  <a:lnTo>
                    <a:pt x="1840722" y="0"/>
                  </a:lnTo>
                  <a:lnTo>
                    <a:pt x="1840722" y="2530992"/>
                  </a:lnTo>
                  <a:lnTo>
                    <a:pt x="0" y="2530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A33B97F5-7FC6-AE49-E488-55FCC629EA5F}"/>
                </a:ext>
              </a:extLst>
            </p:cNvPr>
            <p:cNvSpPr/>
            <p:nvPr/>
          </p:nvSpPr>
          <p:spPr>
            <a:xfrm>
              <a:off x="1231388" y="539684"/>
              <a:ext cx="1812522" cy="1993775"/>
            </a:xfrm>
            <a:custGeom>
              <a:avLst/>
              <a:gdLst/>
              <a:ahLst/>
              <a:cxnLst/>
              <a:rect l="l" t="t" r="r" b="b"/>
              <a:pathLst>
                <a:path w="1812522" h="1993775">
                  <a:moveTo>
                    <a:pt x="0" y="0"/>
                  </a:moveTo>
                  <a:lnTo>
                    <a:pt x="1812522" y="0"/>
                  </a:lnTo>
                  <a:lnTo>
                    <a:pt x="1812522" y="1993775"/>
                  </a:lnTo>
                  <a:lnTo>
                    <a:pt x="0" y="1993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D0A4C5F6-4242-CEEB-2C08-EECF62C85200}"/>
                </a:ext>
              </a:extLst>
            </p:cNvPr>
            <p:cNvSpPr txBox="1"/>
            <p:nvPr/>
          </p:nvSpPr>
          <p:spPr>
            <a:xfrm>
              <a:off x="416781" y="2563769"/>
              <a:ext cx="3367218" cy="438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Early/significant win</a:t>
              </a:r>
            </a:p>
          </p:txBody>
        </p:sp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A0F8E96A-2C26-1DE7-DFB6-68C7172D645D}"/>
                </a:ext>
              </a:extLst>
            </p:cNvPr>
            <p:cNvSpPr txBox="1"/>
            <p:nvPr/>
          </p:nvSpPr>
          <p:spPr>
            <a:xfrm>
              <a:off x="4721532" y="2580928"/>
              <a:ext cx="2803411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Money Problems</a:t>
              </a:r>
            </a:p>
          </p:txBody>
        </p:sp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7FFFCFBA-9B25-AD91-0A6E-F89A32F017F4}"/>
                </a:ext>
              </a:extLst>
            </p:cNvPr>
            <p:cNvSpPr txBox="1"/>
            <p:nvPr/>
          </p:nvSpPr>
          <p:spPr>
            <a:xfrm>
              <a:off x="8221986" y="2580928"/>
              <a:ext cx="2093537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Easy Access</a:t>
              </a: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C424F345-445B-2065-41F2-98365F5C6CE7}"/>
                </a:ext>
              </a:extLst>
            </p:cNvPr>
            <p:cNvSpPr txBox="1"/>
            <p:nvPr/>
          </p:nvSpPr>
          <p:spPr>
            <a:xfrm>
              <a:off x="15703068" y="5938580"/>
              <a:ext cx="2415135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Bored</a:t>
              </a:r>
            </a:p>
          </p:txBody>
        </p:sp>
        <p:sp>
          <p:nvSpPr>
            <p:cNvPr id="43" name="TextBox 27">
              <a:extLst>
                <a:ext uri="{FF2B5EF4-FFF2-40B4-BE49-F238E27FC236}">
                  <a16:creationId xmlns:a16="http://schemas.microsoft.com/office/drawing/2014/main" id="{B1D90B88-853D-3B6C-FA45-BDDA8198DC5D}"/>
                </a:ext>
              </a:extLst>
            </p:cNvPr>
            <p:cNvSpPr txBox="1"/>
            <p:nvPr/>
          </p:nvSpPr>
          <p:spPr>
            <a:xfrm>
              <a:off x="10831458" y="2580928"/>
              <a:ext cx="4416252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Substance/alcohol misuse</a:t>
              </a:r>
            </a:p>
          </p:txBody>
        </p:sp>
        <p:sp>
          <p:nvSpPr>
            <p:cNvPr id="44" name="TextBox 28">
              <a:extLst>
                <a:ext uri="{FF2B5EF4-FFF2-40B4-BE49-F238E27FC236}">
                  <a16:creationId xmlns:a16="http://schemas.microsoft.com/office/drawing/2014/main" id="{94362AA1-B180-EB28-343F-92FEA9DDDBB4}"/>
                </a:ext>
              </a:extLst>
            </p:cNvPr>
            <p:cNvSpPr txBox="1"/>
            <p:nvPr/>
          </p:nvSpPr>
          <p:spPr>
            <a:xfrm>
              <a:off x="0" y="5938580"/>
              <a:ext cx="3795539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Mental Health Illness</a:t>
              </a:r>
            </a:p>
          </p:txBody>
        </p:sp>
        <p:sp>
          <p:nvSpPr>
            <p:cNvPr id="45" name="TextBox 29">
              <a:extLst>
                <a:ext uri="{FF2B5EF4-FFF2-40B4-BE49-F238E27FC236}">
                  <a16:creationId xmlns:a16="http://schemas.microsoft.com/office/drawing/2014/main" id="{97CFB5E1-57C1-108C-57D8-23DAD8BD9415}"/>
                </a:ext>
              </a:extLst>
            </p:cNvPr>
            <p:cNvSpPr txBox="1"/>
            <p:nvPr/>
          </p:nvSpPr>
          <p:spPr>
            <a:xfrm>
              <a:off x="214160" y="8792458"/>
              <a:ext cx="3846977" cy="838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Significant Life Events </a:t>
              </a:r>
            </a:p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eg divorce, breavement</a:t>
              </a:r>
            </a:p>
          </p:txBody>
        </p:sp>
        <p:sp>
          <p:nvSpPr>
            <p:cNvPr id="46" name="TextBox 30">
              <a:extLst>
                <a:ext uri="{FF2B5EF4-FFF2-40B4-BE49-F238E27FC236}">
                  <a16:creationId xmlns:a16="http://schemas.microsoft.com/office/drawing/2014/main" id="{173B386E-A7E8-637D-0B09-B8D2E81A43A0}"/>
                </a:ext>
              </a:extLst>
            </p:cNvPr>
            <p:cNvSpPr txBox="1"/>
            <p:nvPr/>
          </p:nvSpPr>
          <p:spPr>
            <a:xfrm>
              <a:off x="8708913" y="5938580"/>
              <a:ext cx="1925910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Risk Takers</a:t>
              </a:r>
            </a:p>
          </p:txBody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3E4250EC-985D-D247-C1E0-5EE5C63696D4}"/>
                </a:ext>
              </a:extLst>
            </p:cNvPr>
            <p:cNvSpPr txBox="1"/>
            <p:nvPr/>
          </p:nvSpPr>
          <p:spPr>
            <a:xfrm>
              <a:off x="4484967" y="9210706"/>
              <a:ext cx="4492381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No interests or hobbies</a:t>
              </a:r>
            </a:p>
          </p:txBody>
        </p:sp>
        <p:sp>
          <p:nvSpPr>
            <p:cNvPr id="48" name="TextBox 32">
              <a:extLst>
                <a:ext uri="{FF2B5EF4-FFF2-40B4-BE49-F238E27FC236}">
                  <a16:creationId xmlns:a16="http://schemas.microsoft.com/office/drawing/2014/main" id="{A7E2880B-57E7-4AD1-5A70-A20B05DA0A6D}"/>
                </a:ext>
              </a:extLst>
            </p:cNvPr>
            <p:cNvSpPr txBox="1"/>
            <p:nvPr/>
          </p:nvSpPr>
          <p:spPr>
            <a:xfrm>
              <a:off x="15276067" y="2339160"/>
              <a:ext cx="3479391" cy="838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Adverse childhood</a:t>
              </a:r>
            </a:p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 experiences</a:t>
              </a:r>
            </a:p>
          </p:txBody>
        </p:sp>
        <p:sp>
          <p:nvSpPr>
            <p:cNvPr id="49" name="TextBox 33">
              <a:extLst>
                <a:ext uri="{FF2B5EF4-FFF2-40B4-BE49-F238E27FC236}">
                  <a16:creationId xmlns:a16="http://schemas.microsoft.com/office/drawing/2014/main" id="{DBDEAD73-1375-998D-1936-5D420FD41042}"/>
                </a:ext>
              </a:extLst>
            </p:cNvPr>
            <p:cNvSpPr txBox="1"/>
            <p:nvPr/>
          </p:nvSpPr>
          <p:spPr>
            <a:xfrm>
              <a:off x="3219281" y="5938580"/>
              <a:ext cx="5820066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Self esteem issues</a:t>
              </a:r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358330B9-53B0-411E-375D-563F4255AA5C}"/>
                </a:ext>
              </a:extLst>
            </p:cNvPr>
            <p:cNvSpPr txBox="1"/>
            <p:nvPr/>
          </p:nvSpPr>
          <p:spPr>
            <a:xfrm>
              <a:off x="15391151" y="8943127"/>
              <a:ext cx="3141164" cy="838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No way to monitor </a:t>
              </a:r>
            </a:p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wins and losses</a:t>
              </a:r>
            </a:p>
          </p:txBody>
        </p:sp>
        <p:sp>
          <p:nvSpPr>
            <p:cNvPr id="51" name="TextBox 35">
              <a:extLst>
                <a:ext uri="{FF2B5EF4-FFF2-40B4-BE49-F238E27FC236}">
                  <a16:creationId xmlns:a16="http://schemas.microsoft.com/office/drawing/2014/main" id="{17A821FB-1E22-D2E0-1D85-84B184615DA5}"/>
                </a:ext>
              </a:extLst>
            </p:cNvPr>
            <p:cNvSpPr txBox="1"/>
            <p:nvPr/>
          </p:nvSpPr>
          <p:spPr>
            <a:xfrm>
              <a:off x="11921824" y="5938580"/>
              <a:ext cx="2727175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Mistaken beliefs</a:t>
              </a:r>
            </a:p>
          </p:txBody>
        </p:sp>
        <p:sp>
          <p:nvSpPr>
            <p:cNvPr id="52" name="TextBox 36">
              <a:extLst>
                <a:ext uri="{FF2B5EF4-FFF2-40B4-BE49-F238E27FC236}">
                  <a16:creationId xmlns:a16="http://schemas.microsoft.com/office/drawing/2014/main" id="{FFE5947F-D606-356C-C865-02472E6DC867}"/>
                </a:ext>
              </a:extLst>
            </p:cNvPr>
            <p:cNvSpPr txBox="1"/>
            <p:nvPr/>
          </p:nvSpPr>
          <p:spPr>
            <a:xfrm>
              <a:off x="9581547" y="9210706"/>
              <a:ext cx="4963968" cy="43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0"/>
                </a:lnSpc>
              </a:pPr>
              <a:r>
                <a:rPr lang="en-US" sz="1693">
                  <a:solidFill>
                    <a:srgbClr val="000000"/>
                  </a:solidFill>
                  <a:latin typeface="Mont"/>
                </a:rPr>
                <a:t>Parents have gambling issues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5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id="{13D1D7A7-C971-6F0B-0184-2B418A8C7376}"/>
              </a:ext>
            </a:extLst>
          </p:cNvPr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AB1C47AB-B862-A842-C32A-BE8266167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25" name="AutoShape 4">
              <a:extLst>
                <a:ext uri="{FF2B5EF4-FFF2-40B4-BE49-F238E27FC236}">
                  <a16:creationId xmlns:a16="http://schemas.microsoft.com/office/drawing/2014/main" id="{8A05F31A-D6A4-788D-DBA9-23236BF4B949}"/>
                </a:ext>
              </a:extLst>
            </p:cNvPr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B745A25D-BF6D-67BC-5834-F7D762BAF313}"/>
                </a:ext>
              </a:extLst>
            </p:cNvPr>
            <p:cNvSpPr txBox="1"/>
            <p:nvPr/>
          </p:nvSpPr>
          <p:spPr>
            <a:xfrm>
              <a:off x="501031" y="376331"/>
              <a:ext cx="14169672" cy="697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Gambling Related Harms –Facts &amp; Figures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D07F05-99B9-928D-FD6F-A0D7E8940855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00062A2E-0E47-B983-689F-C19ABEC058FA}"/>
              </a:ext>
            </a:extLst>
          </p:cNvPr>
          <p:cNvGrpSpPr/>
          <p:nvPr/>
        </p:nvGrpSpPr>
        <p:grpSpPr>
          <a:xfrm>
            <a:off x="919223" y="2300567"/>
            <a:ext cx="5305853" cy="2057705"/>
            <a:chOff x="0" y="0"/>
            <a:chExt cx="7074468" cy="2743607"/>
          </a:xfrm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BF070E3A-BD52-D141-AE78-6280C2D24680}"/>
                </a:ext>
              </a:extLst>
            </p:cNvPr>
            <p:cNvSpPr/>
            <p:nvPr/>
          </p:nvSpPr>
          <p:spPr>
            <a:xfrm>
              <a:off x="0" y="0"/>
              <a:ext cx="2242659" cy="1642748"/>
            </a:xfrm>
            <a:custGeom>
              <a:avLst/>
              <a:gdLst/>
              <a:ahLst/>
              <a:cxnLst/>
              <a:rect l="l" t="t" r="r" b="b"/>
              <a:pathLst>
                <a:path w="2242659" h="1642748">
                  <a:moveTo>
                    <a:pt x="0" y="0"/>
                  </a:moveTo>
                  <a:lnTo>
                    <a:pt x="2242659" y="0"/>
                  </a:lnTo>
                  <a:lnTo>
                    <a:pt x="2242659" y="1642748"/>
                  </a:lnTo>
                  <a:lnTo>
                    <a:pt x="0" y="1642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TextBox 9">
              <a:extLst>
                <a:ext uri="{FF2B5EF4-FFF2-40B4-BE49-F238E27FC236}">
                  <a16:creationId xmlns:a16="http://schemas.microsoft.com/office/drawing/2014/main" id="{4B54AFE1-BC28-C8E4-E2A0-7CE7ED9E44B5}"/>
                </a:ext>
              </a:extLst>
            </p:cNvPr>
            <p:cNvSpPr txBox="1"/>
            <p:nvPr/>
          </p:nvSpPr>
          <p:spPr>
            <a:xfrm>
              <a:off x="2493744" y="193336"/>
              <a:ext cx="4580724" cy="25502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dirty="0">
                  <a:solidFill>
                    <a:srgbClr val="000000"/>
                  </a:solidFill>
                  <a:latin typeface="Mont"/>
                </a:rPr>
                <a:t>48% of adults gambled in the last month and 61% in the last 12 months. Estimated to be 24 million people. Gambling Commission (2024) / </a:t>
              </a:r>
              <a:r>
                <a:rPr lang="en-US" dirty="0" err="1">
                  <a:solidFill>
                    <a:srgbClr val="000000"/>
                  </a:solidFill>
                  <a:latin typeface="Mont"/>
                </a:rPr>
                <a:t>GambleAware</a:t>
              </a:r>
              <a:r>
                <a:rPr lang="en-US" dirty="0">
                  <a:solidFill>
                    <a:srgbClr val="000000"/>
                  </a:solidFill>
                  <a:latin typeface="Mont"/>
                </a:rPr>
                <a:t> (2023)</a:t>
              </a:r>
            </a:p>
          </p:txBody>
        </p:sp>
      </p:grpSp>
      <p:grpSp>
        <p:nvGrpSpPr>
          <p:cNvPr id="55" name="Group 13">
            <a:extLst>
              <a:ext uri="{FF2B5EF4-FFF2-40B4-BE49-F238E27FC236}">
                <a16:creationId xmlns:a16="http://schemas.microsoft.com/office/drawing/2014/main" id="{D97ABAE7-ED02-E0EC-6D26-8B4D3E271138}"/>
              </a:ext>
            </a:extLst>
          </p:cNvPr>
          <p:cNvGrpSpPr/>
          <p:nvPr/>
        </p:nvGrpSpPr>
        <p:grpSpPr>
          <a:xfrm>
            <a:off x="6323303" y="4528583"/>
            <a:ext cx="4805564" cy="1355781"/>
            <a:chOff x="0" y="0"/>
            <a:chExt cx="6407419" cy="1807708"/>
          </a:xfrm>
        </p:grpSpPr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93834D4B-E6BF-8CA0-5A1F-48B513490174}"/>
                </a:ext>
              </a:extLst>
            </p:cNvPr>
            <p:cNvSpPr/>
            <p:nvPr/>
          </p:nvSpPr>
          <p:spPr>
            <a:xfrm>
              <a:off x="0" y="0"/>
              <a:ext cx="1787244" cy="1751499"/>
            </a:xfrm>
            <a:custGeom>
              <a:avLst/>
              <a:gdLst/>
              <a:ahLst/>
              <a:cxnLst/>
              <a:rect l="l" t="t" r="r" b="b"/>
              <a:pathLst>
                <a:path w="1787244" h="1751499">
                  <a:moveTo>
                    <a:pt x="0" y="0"/>
                  </a:moveTo>
                  <a:lnTo>
                    <a:pt x="1787244" y="0"/>
                  </a:lnTo>
                  <a:lnTo>
                    <a:pt x="1787244" y="1751499"/>
                  </a:lnTo>
                  <a:lnTo>
                    <a:pt x="0" y="1751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15">
              <a:extLst>
                <a:ext uri="{FF2B5EF4-FFF2-40B4-BE49-F238E27FC236}">
                  <a16:creationId xmlns:a16="http://schemas.microsoft.com/office/drawing/2014/main" id="{E5AD259F-A917-624A-4458-D635B0299EDC}"/>
                </a:ext>
              </a:extLst>
            </p:cNvPr>
            <p:cNvSpPr txBox="1"/>
            <p:nvPr/>
          </p:nvSpPr>
          <p:spPr>
            <a:xfrm>
              <a:off x="2192753" y="112372"/>
              <a:ext cx="4214666" cy="1695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dirty="0">
                  <a:solidFill>
                    <a:srgbClr val="000000"/>
                  </a:solidFill>
                  <a:latin typeface="Mont"/>
                </a:rPr>
                <a:t>50% of young people aged </a:t>
              </a:r>
            </a:p>
            <a:p>
              <a:pPr>
                <a:lnSpc>
                  <a:spcPts val="2520"/>
                </a:lnSpc>
              </a:pPr>
              <a:r>
                <a:rPr lang="en-US" dirty="0">
                  <a:solidFill>
                    <a:srgbClr val="000000"/>
                  </a:solidFill>
                  <a:latin typeface="Mont"/>
                </a:rPr>
                <a:t>11-16 report that they have gambled in the last year (2023)</a:t>
              </a:r>
            </a:p>
          </p:txBody>
        </p:sp>
      </p:grpSp>
      <p:grpSp>
        <p:nvGrpSpPr>
          <p:cNvPr id="58" name="Group 16">
            <a:extLst>
              <a:ext uri="{FF2B5EF4-FFF2-40B4-BE49-F238E27FC236}">
                <a16:creationId xmlns:a16="http://schemas.microsoft.com/office/drawing/2014/main" id="{2DBAF236-FF45-5E6D-A0A2-8CEF12C536AE}"/>
              </a:ext>
            </a:extLst>
          </p:cNvPr>
          <p:cNvGrpSpPr/>
          <p:nvPr/>
        </p:nvGrpSpPr>
        <p:grpSpPr>
          <a:xfrm>
            <a:off x="7346798" y="2129288"/>
            <a:ext cx="4113413" cy="1574619"/>
            <a:chOff x="0" y="0"/>
            <a:chExt cx="5484550" cy="2099492"/>
          </a:xfrm>
        </p:grpSpPr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7E87D6C2-DE00-B7FD-A4FF-BA6FB12724C3}"/>
                </a:ext>
              </a:extLst>
            </p:cNvPr>
            <p:cNvSpPr/>
            <p:nvPr/>
          </p:nvSpPr>
          <p:spPr>
            <a:xfrm>
              <a:off x="0" y="0"/>
              <a:ext cx="1320056" cy="2099492"/>
            </a:xfrm>
            <a:custGeom>
              <a:avLst/>
              <a:gdLst/>
              <a:ahLst/>
              <a:cxnLst/>
              <a:rect l="l" t="t" r="r" b="b"/>
              <a:pathLst>
                <a:path w="1320056" h="2099492">
                  <a:moveTo>
                    <a:pt x="0" y="0"/>
                  </a:moveTo>
                  <a:lnTo>
                    <a:pt x="1320056" y="0"/>
                  </a:lnTo>
                  <a:lnTo>
                    <a:pt x="1320056" y="2099492"/>
                  </a:lnTo>
                  <a:lnTo>
                    <a:pt x="0" y="2099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TextBox 18">
              <a:extLst>
                <a:ext uri="{FF2B5EF4-FFF2-40B4-BE49-F238E27FC236}">
                  <a16:creationId xmlns:a16="http://schemas.microsoft.com/office/drawing/2014/main" id="{CAE09BCA-7EA4-78A4-BA7A-2A9C30D580D4}"/>
                </a:ext>
              </a:extLst>
            </p:cNvPr>
            <p:cNvSpPr txBox="1"/>
            <p:nvPr/>
          </p:nvSpPr>
          <p:spPr>
            <a:xfrm>
              <a:off x="1691979" y="356328"/>
              <a:ext cx="3792571" cy="1695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>
                  <a:solidFill>
                    <a:srgbClr val="000000"/>
                  </a:solidFill>
                  <a:latin typeface="Mont"/>
                </a:rPr>
                <a:t>The online gambling participation rate is 27%. Gambling Commission (2023)</a:t>
              </a:r>
            </a:p>
          </p:txBody>
        </p:sp>
      </p:grpSp>
      <p:grpSp>
        <p:nvGrpSpPr>
          <p:cNvPr id="61" name="Group 19">
            <a:extLst>
              <a:ext uri="{FF2B5EF4-FFF2-40B4-BE49-F238E27FC236}">
                <a16:creationId xmlns:a16="http://schemas.microsoft.com/office/drawing/2014/main" id="{D1B12BC5-CFCE-2AAE-BE9E-D9AA5588B9DC}"/>
              </a:ext>
            </a:extLst>
          </p:cNvPr>
          <p:cNvGrpSpPr/>
          <p:nvPr/>
        </p:nvGrpSpPr>
        <p:grpSpPr>
          <a:xfrm>
            <a:off x="11948508" y="4283063"/>
            <a:ext cx="5861325" cy="1912703"/>
            <a:chOff x="0" y="23711"/>
            <a:chExt cx="7815100" cy="2550272"/>
          </a:xfrm>
        </p:grpSpPr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51887B79-65E9-0786-F16D-CE24F1288466}"/>
                </a:ext>
              </a:extLst>
            </p:cNvPr>
            <p:cNvSpPr/>
            <p:nvPr/>
          </p:nvSpPr>
          <p:spPr>
            <a:xfrm>
              <a:off x="0" y="281114"/>
              <a:ext cx="2613350" cy="1891412"/>
            </a:xfrm>
            <a:custGeom>
              <a:avLst/>
              <a:gdLst/>
              <a:ahLst/>
              <a:cxnLst/>
              <a:rect l="l" t="t" r="r" b="b"/>
              <a:pathLst>
                <a:path w="2613350" h="1891412">
                  <a:moveTo>
                    <a:pt x="0" y="0"/>
                  </a:moveTo>
                  <a:lnTo>
                    <a:pt x="2613350" y="0"/>
                  </a:lnTo>
                  <a:lnTo>
                    <a:pt x="2613350" y="1891412"/>
                  </a:lnTo>
                  <a:lnTo>
                    <a:pt x="0" y="1891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TextBox 21">
              <a:extLst>
                <a:ext uri="{FF2B5EF4-FFF2-40B4-BE49-F238E27FC236}">
                  <a16:creationId xmlns:a16="http://schemas.microsoft.com/office/drawing/2014/main" id="{FFBE9CCB-3CA0-5250-F363-B7183B683795}"/>
                </a:ext>
              </a:extLst>
            </p:cNvPr>
            <p:cNvSpPr txBox="1"/>
            <p:nvPr/>
          </p:nvSpPr>
          <p:spPr>
            <a:xfrm>
              <a:off x="2940208" y="23711"/>
              <a:ext cx="4874892" cy="2550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dirty="0">
                  <a:solidFill>
                    <a:srgbClr val="000000"/>
                  </a:solidFill>
                  <a:latin typeface="Mont"/>
                </a:rPr>
                <a:t>Approximately 6 - 10 people are adversely impacted by another individuals gambling.  Estimates suggest that there are 4.3 Million 'affected others' in the UK</a:t>
              </a:r>
            </a:p>
          </p:txBody>
        </p:sp>
      </p:grpSp>
      <p:grpSp>
        <p:nvGrpSpPr>
          <p:cNvPr id="64" name="Group 22">
            <a:extLst>
              <a:ext uri="{FF2B5EF4-FFF2-40B4-BE49-F238E27FC236}">
                <a16:creationId xmlns:a16="http://schemas.microsoft.com/office/drawing/2014/main" id="{7CED8A48-EC2E-3C53-5934-791B6142FE1A}"/>
              </a:ext>
            </a:extLst>
          </p:cNvPr>
          <p:cNvGrpSpPr/>
          <p:nvPr/>
        </p:nvGrpSpPr>
        <p:grpSpPr>
          <a:xfrm>
            <a:off x="12450431" y="2239370"/>
            <a:ext cx="5042840" cy="1317617"/>
            <a:chOff x="0" y="-95251"/>
            <a:chExt cx="6723786" cy="1756821"/>
          </a:xfrm>
        </p:grpSpPr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8780C0DF-54D5-C9B9-C4DB-111BA7EAB98C}"/>
                </a:ext>
              </a:extLst>
            </p:cNvPr>
            <p:cNvSpPr/>
            <p:nvPr/>
          </p:nvSpPr>
          <p:spPr>
            <a:xfrm>
              <a:off x="0" y="18822"/>
              <a:ext cx="2190331" cy="1642748"/>
            </a:xfrm>
            <a:custGeom>
              <a:avLst/>
              <a:gdLst/>
              <a:ahLst/>
              <a:cxnLst/>
              <a:rect l="l" t="t" r="r" b="b"/>
              <a:pathLst>
                <a:path w="2190331" h="1642748">
                  <a:moveTo>
                    <a:pt x="0" y="0"/>
                  </a:moveTo>
                  <a:lnTo>
                    <a:pt x="2190331" y="0"/>
                  </a:lnTo>
                  <a:lnTo>
                    <a:pt x="2190331" y="1642748"/>
                  </a:lnTo>
                  <a:lnTo>
                    <a:pt x="0" y="1642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TextBox 24">
              <a:extLst>
                <a:ext uri="{FF2B5EF4-FFF2-40B4-BE49-F238E27FC236}">
                  <a16:creationId xmlns:a16="http://schemas.microsoft.com/office/drawing/2014/main" id="{C2D436CD-246E-1E14-8A11-9515CE463624}"/>
                </a:ext>
              </a:extLst>
            </p:cNvPr>
            <p:cNvSpPr txBox="1"/>
            <p:nvPr/>
          </p:nvSpPr>
          <p:spPr>
            <a:xfrm>
              <a:off x="2547252" y="-95251"/>
              <a:ext cx="4176534" cy="1695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>
                  <a:solidFill>
                    <a:srgbClr val="000000"/>
                  </a:solidFill>
                  <a:latin typeface="Mont"/>
                </a:rPr>
                <a:t>2023 Industry annual Gross Gambling Yield (GGY).</a:t>
              </a:r>
            </a:p>
            <a:p>
              <a:pPr>
                <a:lnSpc>
                  <a:spcPts val="2520"/>
                </a:lnSpc>
              </a:pPr>
              <a:r>
                <a:rPr lang="en-US">
                  <a:solidFill>
                    <a:srgbClr val="000000"/>
                  </a:solidFill>
                  <a:latin typeface="Mont"/>
                </a:rPr>
                <a:t>£15.1 billion. Approximately 10% spend on advertising</a:t>
              </a:r>
            </a:p>
          </p:txBody>
        </p:sp>
      </p:grpSp>
      <p:grpSp>
        <p:nvGrpSpPr>
          <p:cNvPr id="67" name="Group 25">
            <a:extLst>
              <a:ext uri="{FF2B5EF4-FFF2-40B4-BE49-F238E27FC236}">
                <a16:creationId xmlns:a16="http://schemas.microsoft.com/office/drawing/2014/main" id="{952362D7-BDC8-A216-21EA-1E1C1966FCC8}"/>
              </a:ext>
            </a:extLst>
          </p:cNvPr>
          <p:cNvGrpSpPr/>
          <p:nvPr/>
        </p:nvGrpSpPr>
        <p:grpSpPr>
          <a:xfrm>
            <a:off x="12928514" y="6965427"/>
            <a:ext cx="4207143" cy="1736751"/>
            <a:chOff x="0" y="0"/>
            <a:chExt cx="5609524" cy="2315668"/>
          </a:xfrm>
        </p:grpSpPr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D8311A14-A63F-88F6-8EC9-BAD3B48D29F7}"/>
                </a:ext>
              </a:extLst>
            </p:cNvPr>
            <p:cNvSpPr/>
            <p:nvPr/>
          </p:nvSpPr>
          <p:spPr>
            <a:xfrm>
              <a:off x="0" y="0"/>
              <a:ext cx="1362659" cy="1772564"/>
            </a:xfrm>
            <a:custGeom>
              <a:avLst/>
              <a:gdLst/>
              <a:ahLst/>
              <a:cxnLst/>
              <a:rect l="l" t="t" r="r" b="b"/>
              <a:pathLst>
                <a:path w="1362659" h="1772564">
                  <a:moveTo>
                    <a:pt x="0" y="0"/>
                  </a:moveTo>
                  <a:lnTo>
                    <a:pt x="1362659" y="0"/>
                  </a:lnTo>
                  <a:lnTo>
                    <a:pt x="1362659" y="1772564"/>
                  </a:lnTo>
                  <a:lnTo>
                    <a:pt x="0" y="1772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TextBox 27">
              <a:extLst>
                <a:ext uri="{FF2B5EF4-FFF2-40B4-BE49-F238E27FC236}">
                  <a16:creationId xmlns:a16="http://schemas.microsoft.com/office/drawing/2014/main" id="{8148EDA1-629B-F34E-57D0-CEC296DBB967}"/>
                </a:ext>
              </a:extLst>
            </p:cNvPr>
            <p:cNvSpPr txBox="1"/>
            <p:nvPr/>
          </p:nvSpPr>
          <p:spPr>
            <a:xfrm>
              <a:off x="1606908" y="192864"/>
              <a:ext cx="4002616" cy="2122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>
                  <a:solidFill>
                    <a:srgbClr val="000000"/>
                  </a:solidFill>
                  <a:latin typeface="Mont"/>
                </a:rPr>
                <a:t>Harmful gambling increases the risk of suicide by up to 15 times. Karlsson and Hakansson (2018)</a:t>
              </a:r>
              <a:endParaRPr lang="en-US">
                <a:latin typeface="Mont"/>
              </a:endParaRPr>
            </a:p>
          </p:txBody>
        </p:sp>
      </p:grpSp>
      <p:grpSp>
        <p:nvGrpSpPr>
          <p:cNvPr id="70" name="Group 28">
            <a:extLst>
              <a:ext uri="{FF2B5EF4-FFF2-40B4-BE49-F238E27FC236}">
                <a16:creationId xmlns:a16="http://schemas.microsoft.com/office/drawing/2014/main" id="{D37A0DEE-F50F-2960-76A3-3D66A740D983}"/>
              </a:ext>
            </a:extLst>
          </p:cNvPr>
          <p:cNvGrpSpPr/>
          <p:nvPr/>
        </p:nvGrpSpPr>
        <p:grpSpPr>
          <a:xfrm>
            <a:off x="937743" y="6965427"/>
            <a:ext cx="5020677" cy="1329423"/>
            <a:chOff x="0" y="0"/>
            <a:chExt cx="6694236" cy="1772564"/>
          </a:xfrm>
        </p:grpSpPr>
        <p:sp>
          <p:nvSpPr>
            <p:cNvPr id="71" name="Freeform 29">
              <a:extLst>
                <a:ext uri="{FF2B5EF4-FFF2-40B4-BE49-F238E27FC236}">
                  <a16:creationId xmlns:a16="http://schemas.microsoft.com/office/drawing/2014/main" id="{B928AF11-52DD-BC96-0842-963C8DC4A99B}"/>
                </a:ext>
              </a:extLst>
            </p:cNvPr>
            <p:cNvSpPr/>
            <p:nvPr/>
          </p:nvSpPr>
          <p:spPr>
            <a:xfrm>
              <a:off x="0" y="0"/>
              <a:ext cx="1772564" cy="1772564"/>
            </a:xfrm>
            <a:custGeom>
              <a:avLst/>
              <a:gdLst/>
              <a:ahLst/>
              <a:cxnLst/>
              <a:rect l="l" t="t" r="r" b="b"/>
              <a:pathLst>
                <a:path w="1772564" h="1772564">
                  <a:moveTo>
                    <a:pt x="0" y="0"/>
                  </a:moveTo>
                  <a:lnTo>
                    <a:pt x="1772564" y="0"/>
                  </a:lnTo>
                  <a:lnTo>
                    <a:pt x="1772564" y="1772564"/>
                  </a:lnTo>
                  <a:lnTo>
                    <a:pt x="0" y="1772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TextBox 30">
              <a:extLst>
                <a:ext uri="{FF2B5EF4-FFF2-40B4-BE49-F238E27FC236}">
                  <a16:creationId xmlns:a16="http://schemas.microsoft.com/office/drawing/2014/main" id="{12DB9943-B01F-6339-9933-48F053CAD4B2}"/>
                </a:ext>
              </a:extLst>
            </p:cNvPr>
            <p:cNvSpPr txBox="1"/>
            <p:nvPr/>
          </p:nvSpPr>
          <p:spPr>
            <a:xfrm>
              <a:off x="2371761" y="384512"/>
              <a:ext cx="4322475" cy="1267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dirty="0">
                  <a:solidFill>
                    <a:srgbClr val="000000"/>
                  </a:solidFill>
                  <a:latin typeface="Mont"/>
                </a:rPr>
                <a:t>44,000 calls made to the national gambling helpline. GamCare (2023) </a:t>
              </a:r>
            </a:p>
          </p:txBody>
        </p:sp>
      </p:grpSp>
      <p:grpSp>
        <p:nvGrpSpPr>
          <p:cNvPr id="73" name="Group 31">
            <a:extLst>
              <a:ext uri="{FF2B5EF4-FFF2-40B4-BE49-F238E27FC236}">
                <a16:creationId xmlns:a16="http://schemas.microsoft.com/office/drawing/2014/main" id="{2615B4DB-A693-2A6B-CBA3-6A9217EC3DE2}"/>
              </a:ext>
            </a:extLst>
          </p:cNvPr>
          <p:cNvGrpSpPr/>
          <p:nvPr/>
        </p:nvGrpSpPr>
        <p:grpSpPr>
          <a:xfrm>
            <a:off x="6749989" y="6965426"/>
            <a:ext cx="5170100" cy="1361861"/>
            <a:chOff x="0" y="0"/>
            <a:chExt cx="6893465" cy="1815813"/>
          </a:xfrm>
        </p:grpSpPr>
        <p:sp>
          <p:nvSpPr>
            <p:cNvPr id="74" name="Freeform 32">
              <a:extLst>
                <a:ext uri="{FF2B5EF4-FFF2-40B4-BE49-F238E27FC236}">
                  <a16:creationId xmlns:a16="http://schemas.microsoft.com/office/drawing/2014/main" id="{0F8E6831-17C5-687E-C9DF-2ADE7D90A01F}"/>
                </a:ext>
              </a:extLst>
            </p:cNvPr>
            <p:cNvSpPr/>
            <p:nvPr/>
          </p:nvSpPr>
          <p:spPr>
            <a:xfrm>
              <a:off x="0" y="0"/>
              <a:ext cx="1329423" cy="1772564"/>
            </a:xfrm>
            <a:custGeom>
              <a:avLst/>
              <a:gdLst/>
              <a:ahLst/>
              <a:cxnLst/>
              <a:rect l="l" t="t" r="r" b="b"/>
              <a:pathLst>
                <a:path w="1329423" h="1772564">
                  <a:moveTo>
                    <a:pt x="0" y="0"/>
                  </a:moveTo>
                  <a:lnTo>
                    <a:pt x="1329423" y="0"/>
                  </a:lnTo>
                  <a:lnTo>
                    <a:pt x="1329423" y="1772564"/>
                  </a:lnTo>
                  <a:lnTo>
                    <a:pt x="0" y="1772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TextBox 33">
              <a:extLst>
                <a:ext uri="{FF2B5EF4-FFF2-40B4-BE49-F238E27FC236}">
                  <a16:creationId xmlns:a16="http://schemas.microsoft.com/office/drawing/2014/main" id="{AA590AD1-70D3-AA5B-4B29-3B70F2DC92E3}"/>
                </a:ext>
              </a:extLst>
            </p:cNvPr>
            <p:cNvSpPr txBox="1"/>
            <p:nvPr/>
          </p:nvSpPr>
          <p:spPr>
            <a:xfrm>
              <a:off x="1623840" y="120479"/>
              <a:ext cx="5269625" cy="1695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>
                  <a:solidFill>
                    <a:srgbClr val="000000"/>
                  </a:solidFill>
                  <a:latin typeface="Mont"/>
                </a:rPr>
                <a:t>6,645 people accessed treatment services between 2022 - 23. Reflects les than 3% based on those estimated to suffer harms</a:t>
              </a:r>
            </a:p>
          </p:txBody>
        </p:sp>
      </p:grpSp>
      <p:grpSp>
        <p:nvGrpSpPr>
          <p:cNvPr id="76" name="Group 10">
            <a:extLst>
              <a:ext uri="{FF2B5EF4-FFF2-40B4-BE49-F238E27FC236}">
                <a16:creationId xmlns:a16="http://schemas.microsoft.com/office/drawing/2014/main" id="{86E63BC1-F3EF-2334-8525-E58EE9DF18FC}"/>
              </a:ext>
            </a:extLst>
          </p:cNvPr>
          <p:cNvGrpSpPr/>
          <p:nvPr/>
        </p:nvGrpSpPr>
        <p:grpSpPr>
          <a:xfrm>
            <a:off x="784169" y="4904650"/>
            <a:ext cx="5440907" cy="1594404"/>
            <a:chOff x="0" y="0"/>
            <a:chExt cx="7254540" cy="2125871"/>
          </a:xfrm>
        </p:grpSpPr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26C8B540-FA7D-1BE7-41CB-C68B983F0859}"/>
                </a:ext>
              </a:extLst>
            </p:cNvPr>
            <p:cNvSpPr/>
            <p:nvPr/>
          </p:nvSpPr>
          <p:spPr>
            <a:xfrm>
              <a:off x="0" y="0"/>
              <a:ext cx="2185958" cy="1751499"/>
            </a:xfrm>
            <a:custGeom>
              <a:avLst/>
              <a:gdLst/>
              <a:ahLst/>
              <a:cxnLst/>
              <a:rect l="l" t="t" r="r" b="b"/>
              <a:pathLst>
                <a:path w="2185958" h="1751499">
                  <a:moveTo>
                    <a:pt x="0" y="0"/>
                  </a:moveTo>
                  <a:lnTo>
                    <a:pt x="2185958" y="0"/>
                  </a:lnTo>
                  <a:lnTo>
                    <a:pt x="2185958" y="1751499"/>
                  </a:lnTo>
                  <a:lnTo>
                    <a:pt x="0" y="1751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TextBox 12">
              <a:extLst>
                <a:ext uri="{FF2B5EF4-FFF2-40B4-BE49-F238E27FC236}">
                  <a16:creationId xmlns:a16="http://schemas.microsoft.com/office/drawing/2014/main" id="{A2C17671-6C24-FE99-6E67-821EF0AB22EF}"/>
                </a:ext>
              </a:extLst>
            </p:cNvPr>
            <p:cNvSpPr txBox="1"/>
            <p:nvPr/>
          </p:nvSpPr>
          <p:spPr>
            <a:xfrm>
              <a:off x="2673816" y="3068"/>
              <a:ext cx="4580724" cy="21228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GB" dirty="0">
                  <a:solidFill>
                    <a:srgbClr val="000000"/>
                  </a:solidFill>
                  <a:latin typeface="Mont"/>
                </a:rPr>
                <a:t>13.1% of people (6.8 million) report experiencing gambling related harm. </a:t>
              </a:r>
            </a:p>
            <a:p>
              <a:pPr>
                <a:lnSpc>
                  <a:spcPts val="2520"/>
                </a:lnSpc>
              </a:pPr>
              <a:r>
                <a:rPr lang="en-GB" dirty="0">
                  <a:solidFill>
                    <a:srgbClr val="000000"/>
                  </a:solidFill>
                  <a:latin typeface="Mont"/>
                </a:rPr>
                <a:t>2.9% score 8+ on </a:t>
              </a:r>
              <a:r>
                <a:rPr lang="en-GB" dirty="0" err="1">
                  <a:solidFill>
                    <a:srgbClr val="000000"/>
                  </a:solidFill>
                  <a:latin typeface="Mont"/>
                </a:rPr>
                <a:t>pgsi</a:t>
              </a:r>
              <a:r>
                <a:rPr lang="en-GB" dirty="0">
                  <a:solidFill>
                    <a:srgbClr val="000000"/>
                  </a:solidFill>
                  <a:latin typeface="Mont"/>
                </a:rPr>
                <a:t> </a:t>
              </a:r>
              <a:r>
                <a:rPr lang="en-GB" dirty="0" err="1">
                  <a:solidFill>
                    <a:srgbClr val="000000"/>
                  </a:solidFill>
                  <a:latin typeface="Mont"/>
                </a:rPr>
                <a:t>GambleAware</a:t>
              </a:r>
              <a:r>
                <a:rPr lang="en-GB" dirty="0">
                  <a:solidFill>
                    <a:srgbClr val="000000"/>
                  </a:solidFill>
                  <a:latin typeface="Mont"/>
                </a:rPr>
                <a:t> (2023)</a:t>
              </a:r>
              <a:endParaRPr lang="en-US" dirty="0">
                <a:latin typeface="Mon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id="{13D1D7A7-C971-6F0B-0184-2B418A8C7376}"/>
              </a:ext>
            </a:extLst>
          </p:cNvPr>
          <p:cNvGrpSpPr/>
          <p:nvPr/>
        </p:nvGrpSpPr>
        <p:grpSpPr>
          <a:xfrm>
            <a:off x="652927" y="222453"/>
            <a:ext cx="17156905" cy="1318429"/>
            <a:chOff x="0" y="0"/>
            <a:chExt cx="22875873" cy="1757905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AB1C47AB-B862-A842-C32A-BE8266167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25" name="AutoShape 4">
              <a:extLst>
                <a:ext uri="{FF2B5EF4-FFF2-40B4-BE49-F238E27FC236}">
                  <a16:creationId xmlns:a16="http://schemas.microsoft.com/office/drawing/2014/main" id="{8A05F31A-D6A4-788D-DBA9-23236BF4B949}"/>
                </a:ext>
              </a:extLst>
            </p:cNvPr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B745A25D-BF6D-67BC-5834-F7D762BAF313}"/>
                </a:ext>
              </a:extLst>
            </p:cNvPr>
            <p:cNvSpPr txBox="1"/>
            <p:nvPr/>
          </p:nvSpPr>
          <p:spPr>
            <a:xfrm>
              <a:off x="501031" y="376331"/>
              <a:ext cx="14169672" cy="1381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GB" sz="3600" dirty="0">
                  <a:solidFill>
                    <a:srgbClr val="000000"/>
                  </a:solidFill>
                  <a:latin typeface="Mont Bold"/>
                </a:rPr>
                <a:t>Young People as 'Affected Others’ / ACE’s </a:t>
              </a:r>
            </a:p>
            <a:p>
              <a:pPr marL="0" lvl="0" indent="0">
                <a:lnSpc>
                  <a:spcPts val="396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D07F05-99B9-928D-FD6F-A0D7E8940855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D3F518-B8A7-FD21-5A92-70D4FFEF55BB}"/>
              </a:ext>
            </a:extLst>
          </p:cNvPr>
          <p:cNvSpPr txBox="1"/>
          <p:nvPr/>
        </p:nvSpPr>
        <p:spPr>
          <a:xfrm>
            <a:off x="753433" y="1664703"/>
            <a:ext cx="16781132" cy="7100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0881" lvl="1" indent="-345440" algn="just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1 in 20 will loose out on spending time with a parent or carer</a:t>
            </a:r>
          </a:p>
          <a:p>
            <a:pPr marL="690881" lvl="1" indent="-345440" algn="just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1 in 100 were prevented for attending clubs or activities they enjoy</a:t>
            </a:r>
          </a:p>
          <a:p>
            <a:pPr marL="690881" lvl="1" indent="-345440" algn="just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  <a:latin typeface="Mont"/>
              </a:rPr>
              <a:t>1 in 80 are exposed to more arguments and tension at home</a:t>
            </a:r>
          </a:p>
          <a:p>
            <a:pPr marL="690881" lvl="1" indent="-345440" algn="just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1 in 110 were prevented for going on trips, family holidays or school outings</a:t>
            </a:r>
          </a:p>
          <a:p>
            <a:pPr marL="690881" lvl="1" indent="-345440" algn="just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1 in 90 did not have enough food at home or on their school dinner account</a:t>
            </a:r>
          </a:p>
          <a:p>
            <a:pPr marL="690881" lvl="1" indent="-345440" algn="just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"/>
              </a:rPr>
              <a:t>1 in 140 were often worried about gambling within their family</a:t>
            </a:r>
          </a:p>
          <a:p>
            <a:pPr marL="690881" lvl="1" indent="-345440">
              <a:lnSpc>
                <a:spcPct val="150000"/>
              </a:lnSpc>
              <a:buFont typeface="Arial"/>
              <a:buChar char="•"/>
            </a:pP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Mont"/>
              </a:rPr>
              <a:t>37% of individuals experiencing gambling harm reported being the perpetrators of Domestic Violence, mostly towards partners with emerging evidence suggesting that this violence also extends towards children</a:t>
            </a:r>
          </a:p>
          <a:p>
            <a:pPr marL="690881" lvl="1" indent="-345440">
              <a:lnSpc>
                <a:spcPct val="150000"/>
              </a:lnSpc>
              <a:buFont typeface="Arial"/>
              <a:buChar char="•"/>
            </a:pPr>
            <a:r>
              <a:rPr lang="en-GB" sz="2800" dirty="0">
                <a:solidFill>
                  <a:srgbClr val="000000"/>
                </a:solidFill>
                <a:latin typeface="Mont"/>
              </a:rPr>
              <a:t>Early exposure to gambling increases risk of gambling harms up to 10 times</a:t>
            </a:r>
            <a:endParaRPr lang="en-US" sz="2800" dirty="0">
              <a:solidFill>
                <a:srgbClr val="000000"/>
              </a:solidFill>
              <a:latin typeface="Mont"/>
            </a:endParaRPr>
          </a:p>
          <a:p>
            <a:pPr marL="345441" lvl="1" algn="r">
              <a:lnSpc>
                <a:spcPts val="5120"/>
              </a:lnSpc>
            </a:pPr>
            <a:r>
              <a:rPr lang="en-US" sz="1400" b="1" dirty="0">
                <a:solidFill>
                  <a:srgbClr val="000000"/>
                </a:solidFill>
                <a:latin typeface="Mont"/>
              </a:rPr>
              <a:t>Source: Gambling education network (2022)</a:t>
            </a:r>
          </a:p>
        </p:txBody>
      </p:sp>
    </p:spTree>
    <p:extLst>
      <p:ext uri="{BB962C8B-B14F-4D97-AF65-F5344CB8AC3E}">
        <p14:creationId xmlns:p14="http://schemas.microsoft.com/office/powerpoint/2010/main" val="6362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19297" y="9033037"/>
            <a:ext cx="19559250" cy="1506220"/>
            <a:chOff x="0" y="0"/>
            <a:chExt cx="26079000" cy="200829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496723"/>
              <a:ext cx="25633832" cy="1511571"/>
              <a:chOff x="0" y="0"/>
              <a:chExt cx="6830349" cy="4027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45168" y="0"/>
              <a:ext cx="25633832" cy="571947"/>
              <a:chOff x="0" y="0"/>
              <a:chExt cx="6830349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1302615" y="9033037"/>
            <a:ext cx="20542568" cy="1581944"/>
            <a:chOff x="0" y="0"/>
            <a:chExt cx="27390091" cy="210925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1127284" y="9033037"/>
            <a:ext cx="20542568" cy="1581944"/>
            <a:chOff x="0" y="0"/>
            <a:chExt cx="27390091" cy="210925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521695"/>
              <a:ext cx="26922542" cy="1587563"/>
              <a:chOff x="0" y="0"/>
              <a:chExt cx="6830349" cy="40277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830349" cy="402771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402771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402771"/>
                    </a:lnTo>
                    <a:lnTo>
                      <a:pt x="0" y="402771"/>
                    </a:lnTo>
                    <a:close/>
                  </a:path>
                </a:pathLst>
              </a:custGeom>
              <a:solidFill>
                <a:srgbClr val="239ED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67548" y="0"/>
              <a:ext cx="26922542" cy="600701"/>
              <a:chOff x="0" y="0"/>
              <a:chExt cx="6830349" cy="152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83034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6830349" h="152400">
                    <a:moveTo>
                      <a:pt x="0" y="0"/>
                    </a:moveTo>
                    <a:lnTo>
                      <a:pt x="6830349" y="0"/>
                    </a:lnTo>
                    <a:lnTo>
                      <a:pt x="6830349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B167B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id="{13D1D7A7-C971-6F0B-0184-2B418A8C7376}"/>
              </a:ext>
            </a:extLst>
          </p:cNvPr>
          <p:cNvGrpSpPr/>
          <p:nvPr/>
        </p:nvGrpSpPr>
        <p:grpSpPr>
          <a:xfrm>
            <a:off x="652927" y="222453"/>
            <a:ext cx="17156905" cy="1185073"/>
            <a:chOff x="0" y="0"/>
            <a:chExt cx="22875873" cy="1580097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AB1C47AB-B862-A842-C32A-BE8266167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744229" y="0"/>
              <a:ext cx="5131644" cy="1223042"/>
            </a:xfrm>
            <a:prstGeom prst="rect">
              <a:avLst/>
            </a:prstGeom>
          </p:spPr>
        </p:pic>
        <p:sp>
          <p:nvSpPr>
            <p:cNvPr id="25" name="AutoShape 4">
              <a:extLst>
                <a:ext uri="{FF2B5EF4-FFF2-40B4-BE49-F238E27FC236}">
                  <a16:creationId xmlns:a16="http://schemas.microsoft.com/office/drawing/2014/main" id="{8A05F31A-D6A4-788D-DBA9-23236BF4B949}"/>
                </a:ext>
              </a:extLst>
            </p:cNvPr>
            <p:cNvSpPr/>
            <p:nvPr/>
          </p:nvSpPr>
          <p:spPr>
            <a:xfrm>
              <a:off x="0" y="1580097"/>
              <a:ext cx="22875873" cy="0"/>
            </a:xfrm>
            <a:prstGeom prst="line">
              <a:avLst/>
            </a:prstGeom>
            <a:ln w="63500" cap="rnd">
              <a:solidFill>
                <a:srgbClr val="CBE30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B745A25D-BF6D-67BC-5834-F7D762BAF313}"/>
                </a:ext>
              </a:extLst>
            </p:cNvPr>
            <p:cNvSpPr txBox="1"/>
            <p:nvPr/>
          </p:nvSpPr>
          <p:spPr>
            <a:xfrm>
              <a:off x="501031" y="376331"/>
              <a:ext cx="17018000" cy="6976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Mont Bold"/>
                </a:rPr>
                <a:t>GambleAware</a:t>
              </a:r>
              <a:r>
                <a:rPr lang="en-US" sz="3600" dirty="0">
                  <a:solidFill>
                    <a:srgbClr val="000000"/>
                  </a:solidFill>
                  <a:latin typeface="Mont Bold"/>
                </a:rPr>
                <a:t> - Area Data Profiles Merseyside (2023)</a:t>
              </a:r>
              <a:endParaRPr lang="en-GB" sz="3600" dirty="0">
                <a:solidFill>
                  <a:srgbClr val="000000"/>
                </a:solidFill>
                <a:latin typeface="Mont Bold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D07F05-99B9-928D-FD6F-A0D7E8940855}"/>
              </a:ext>
            </a:extLst>
          </p:cNvPr>
          <p:cNvSpPr txBox="1"/>
          <p:nvPr/>
        </p:nvSpPr>
        <p:spPr>
          <a:xfrm>
            <a:off x="1028700" y="9598640"/>
            <a:ext cx="7421596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1600" dirty="0">
                <a:solidFill>
                  <a:srgbClr val="000000"/>
                </a:solidFill>
                <a:latin typeface="Mont"/>
              </a:rPr>
              <a:t>ian.whiteside@beaconcounselling.trust.co.uk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5CCF11FA-129C-86DB-9518-B2390EEDC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212898"/>
              </p:ext>
            </p:extLst>
          </p:nvPr>
        </p:nvGraphicFramePr>
        <p:xfrm>
          <a:off x="1447800" y="1635897"/>
          <a:ext cx="15392399" cy="70146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72049">
                  <a:extLst>
                    <a:ext uri="{9D8B030D-6E8A-4147-A177-3AD203B41FA5}">
                      <a16:colId xmlns:a16="http://schemas.microsoft.com/office/drawing/2014/main" val="3746120446"/>
                    </a:ext>
                  </a:extLst>
                </a:gridCol>
                <a:gridCol w="2288059">
                  <a:extLst>
                    <a:ext uri="{9D8B030D-6E8A-4147-A177-3AD203B41FA5}">
                      <a16:colId xmlns:a16="http://schemas.microsoft.com/office/drawing/2014/main" val="1634322101"/>
                    </a:ext>
                  </a:extLst>
                </a:gridCol>
                <a:gridCol w="2288059">
                  <a:extLst>
                    <a:ext uri="{9D8B030D-6E8A-4147-A177-3AD203B41FA5}">
                      <a16:colId xmlns:a16="http://schemas.microsoft.com/office/drawing/2014/main" val="707252712"/>
                    </a:ext>
                  </a:extLst>
                </a:gridCol>
                <a:gridCol w="2496065">
                  <a:extLst>
                    <a:ext uri="{9D8B030D-6E8A-4147-A177-3AD203B41FA5}">
                      <a16:colId xmlns:a16="http://schemas.microsoft.com/office/drawing/2014/main" val="2068300800"/>
                    </a:ext>
                  </a:extLst>
                </a:gridCol>
                <a:gridCol w="3744097">
                  <a:extLst>
                    <a:ext uri="{9D8B030D-6E8A-4147-A177-3AD203B41FA5}">
                      <a16:colId xmlns:a16="http://schemas.microsoft.com/office/drawing/2014/main" val="3827449458"/>
                    </a:ext>
                  </a:extLst>
                </a:gridCol>
                <a:gridCol w="2704070">
                  <a:extLst>
                    <a:ext uri="{9D8B030D-6E8A-4147-A177-3AD203B41FA5}">
                      <a16:colId xmlns:a16="http://schemas.microsoft.com/office/drawing/2014/main" val="814992398"/>
                    </a:ext>
                  </a:extLst>
                </a:gridCol>
              </a:tblGrid>
              <a:tr h="1362096">
                <a:tc>
                  <a:txBody>
                    <a:bodyPr/>
                    <a:lstStyle/>
                    <a:p>
                      <a:r>
                        <a:rPr lang="en-GB" sz="2800" dirty="0"/>
                        <a:t>Authority</a:t>
                      </a:r>
                    </a:p>
                    <a:p>
                      <a:r>
                        <a:rPr lang="en-GB" sz="28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PGSI Low +1</a:t>
                      </a:r>
                    </a:p>
                    <a:p>
                      <a:pPr algn="ctr"/>
                      <a:r>
                        <a:rPr lang="en-GB" sz="2800" dirty="0"/>
                        <a:t>GB 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PGSI Mod +3</a:t>
                      </a:r>
                    </a:p>
                    <a:p>
                      <a:pPr algn="ctr"/>
                      <a:r>
                        <a:rPr lang="en-GB" sz="2800" dirty="0"/>
                        <a:t>GB 3.0%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PGSI +8</a:t>
                      </a:r>
                    </a:p>
                    <a:p>
                      <a:pPr algn="ctr"/>
                      <a:r>
                        <a:rPr lang="en-GB" sz="2800" dirty="0"/>
                        <a:t>GB 2.9%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Treatment presentation</a:t>
                      </a:r>
                    </a:p>
                    <a:p>
                      <a:pPr algn="ctr"/>
                      <a:r>
                        <a:rPr lang="en-GB" sz="2800" dirty="0"/>
                        <a:t>pgsi scores 8+ </a:t>
                      </a:r>
                    </a:p>
                    <a:p>
                      <a:pPr algn="ctr"/>
                      <a:r>
                        <a:rPr lang="en-GB" sz="2800" dirty="0"/>
                        <a:t>Great Britain 66.4%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Fiscal Impact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712355"/>
                  </a:ext>
                </a:extLst>
              </a:tr>
              <a:tr h="420171">
                <a:tc>
                  <a:txBody>
                    <a:bodyPr/>
                    <a:lstStyle/>
                    <a:p>
                      <a:pPr algn="l"/>
                      <a:r>
                        <a:rPr lang="en-GB" sz="2800" dirty="0"/>
                        <a:t>Sefton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6.7%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3.4% 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2.1%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65.5%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£4,145,335</a:t>
                      </a:r>
                    </a:p>
                    <a:p>
                      <a:pPr algn="ctr"/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668618"/>
                  </a:ext>
                </a:extLst>
              </a:tr>
              <a:tr h="868770">
                <a:tc>
                  <a:txBody>
                    <a:bodyPr/>
                    <a:lstStyle/>
                    <a:p>
                      <a:r>
                        <a:rPr lang="en-GB" sz="2800" dirty="0"/>
                        <a:t>Liverpool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7.1%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4.0% &gt;</a:t>
                      </a:r>
                    </a:p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2.9% &gt; &lt;</a:t>
                      </a:r>
                    </a:p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68.1% 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£10,140,883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817608"/>
                  </a:ext>
                </a:extLst>
              </a:tr>
              <a:tr h="938333">
                <a:tc>
                  <a:txBody>
                    <a:bodyPr/>
                    <a:lstStyle/>
                    <a:p>
                      <a:r>
                        <a:rPr lang="en-GB" sz="2800" dirty="0"/>
                        <a:t>St Helens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7.1%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3.6% 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2.4%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59.8%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£3,093,478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783953"/>
                  </a:ext>
                </a:extLst>
              </a:tr>
              <a:tr h="938333">
                <a:tc>
                  <a:txBody>
                    <a:bodyPr/>
                    <a:lstStyle/>
                    <a:p>
                      <a:r>
                        <a:rPr lang="en-GB" sz="2800" dirty="0"/>
                        <a:t>Knowsley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7.1%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3.9% 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2.6%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63.1%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£2,744,933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892449"/>
                  </a:ext>
                </a:extLst>
              </a:tr>
              <a:tr h="938333">
                <a:tc>
                  <a:txBody>
                    <a:bodyPr/>
                    <a:lstStyle/>
                    <a:p>
                      <a:r>
                        <a:rPr lang="en-GB" sz="2800" dirty="0"/>
                        <a:t>Wirral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7.0%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3.3% 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2.7%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60.3%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£6,076,521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7748"/>
                  </a:ext>
                </a:extLst>
              </a:tr>
              <a:tr h="938333">
                <a:tc>
                  <a:txBody>
                    <a:bodyPr/>
                    <a:lstStyle/>
                    <a:p>
                      <a:r>
                        <a:rPr lang="en-GB" sz="2800" dirty="0"/>
                        <a:t>Halton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7.5% &gt;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3.6% 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2.4%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61.7% 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£2,199,452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06945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69D66946-09B4-984C-C95F-FD06A3C30119}"/>
              </a:ext>
            </a:extLst>
          </p:cNvPr>
          <p:cNvSpPr txBox="1"/>
          <p:nvPr/>
        </p:nvSpPr>
        <p:spPr>
          <a:xfrm>
            <a:off x="8915400" y="8708268"/>
            <a:ext cx="81001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Source: National Institute of Economic and Social Research (NIESR (2023) The Fiscal Costs and Benefits of Problem Gambling</a:t>
            </a:r>
          </a:p>
        </p:txBody>
      </p:sp>
    </p:spTree>
    <p:extLst>
      <p:ext uri="{BB962C8B-B14F-4D97-AF65-F5344CB8AC3E}">
        <p14:creationId xmlns:p14="http://schemas.microsoft.com/office/powerpoint/2010/main" val="11441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1681</Words>
  <Application>Microsoft Office PowerPoint</Application>
  <PresentationFormat>Custom</PresentationFormat>
  <Paragraphs>306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Mont 1</vt:lpstr>
      <vt:lpstr>Mont </vt:lpstr>
      <vt:lpstr>Mont 1 Bold</vt:lpstr>
      <vt:lpstr>Object Sans Bold</vt:lpstr>
      <vt:lpstr>Arial</vt:lpstr>
      <vt:lpstr>Mont Bold Italics</vt:lpstr>
      <vt:lpstr>Mont Bold</vt:lpstr>
      <vt:lpstr>Mont 2 Bold</vt:lpstr>
      <vt:lpstr>Calibri</vt:lpstr>
      <vt:lpstr>Mont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Local Systems in a Whole Family Approach to Gambling Harms</dc:title>
  <dc:creator>Ian Whiteside</dc:creator>
  <cp:lastModifiedBy>O'Driscoll Geraldine Anne</cp:lastModifiedBy>
  <cp:revision>8</cp:revision>
  <cp:lastPrinted>2024-09-25T09:12:21Z</cp:lastPrinted>
  <dcterms:created xsi:type="dcterms:W3CDTF">2006-08-16T00:00:00Z</dcterms:created>
  <dcterms:modified xsi:type="dcterms:W3CDTF">2024-12-16T16:06:31Z</dcterms:modified>
  <dc:identifier>DAGFFjtBTMU</dc:identifier>
</cp:coreProperties>
</file>